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0"/>
  </p:notesMasterIdLst>
  <p:sldIdLst>
    <p:sldId id="256" r:id="rId2"/>
    <p:sldId id="313" r:id="rId3"/>
    <p:sldId id="308" r:id="rId4"/>
    <p:sldId id="258" r:id="rId5"/>
    <p:sldId id="259" r:id="rId6"/>
    <p:sldId id="260" r:id="rId7"/>
    <p:sldId id="309" r:id="rId8"/>
    <p:sldId id="292" r:id="rId9"/>
    <p:sldId id="262" r:id="rId10"/>
    <p:sldId id="264" r:id="rId11"/>
    <p:sldId id="265" r:id="rId12"/>
    <p:sldId id="266" r:id="rId13"/>
    <p:sldId id="267" r:id="rId14"/>
    <p:sldId id="268" r:id="rId15"/>
    <p:sldId id="269" r:id="rId16"/>
    <p:sldId id="270" r:id="rId17"/>
    <p:sldId id="271" r:id="rId18"/>
    <p:sldId id="272" r:id="rId19"/>
    <p:sldId id="273" r:id="rId20"/>
    <p:sldId id="311" r:id="rId21"/>
    <p:sldId id="312" r:id="rId22"/>
    <p:sldId id="277" r:id="rId23"/>
    <p:sldId id="278" r:id="rId24"/>
    <p:sldId id="293" r:id="rId25"/>
    <p:sldId id="314" r:id="rId26"/>
    <p:sldId id="280" r:id="rId27"/>
    <p:sldId id="281" r:id="rId28"/>
    <p:sldId id="282" r:id="rId29"/>
    <p:sldId id="283" r:id="rId30"/>
    <p:sldId id="285" r:id="rId31"/>
    <p:sldId id="286" r:id="rId32"/>
    <p:sldId id="315" r:id="rId33"/>
    <p:sldId id="317" r:id="rId34"/>
    <p:sldId id="316"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10" r:id="rId49"/>
  </p:sldIdLst>
  <p:sldSz cx="14630400" cy="8229600"/>
  <p:notesSz cx="8229600" cy="14630400"/>
  <p:embeddedFontLst>
    <p:embeddedFont>
      <p:font typeface="Consolas" panose="020B0609020204030204" pitchFamily="49" charset="0"/>
      <p:regular r:id="rId51"/>
      <p:bold r:id="rId52"/>
      <p:italic r:id="rId53"/>
      <p:boldItalic r:id="rId54"/>
    </p:embeddedFont>
    <p:embeddedFont>
      <p:font typeface="Barlow" panose="020B0604020202020204" charset="0"/>
      <p:regular r:id="rId55"/>
      <p:bold r:id="rId56"/>
      <p:italic r:id="rId57"/>
      <p:boldItalic r:id="rId58"/>
    </p:embeddedFont>
    <p:embeddedFont>
      <p:font typeface="Montserrat Bold" panose="020B0604020202020204" charset="0"/>
      <p:bold r:id="rId59"/>
    </p:embeddedFont>
    <p:embeddedFont>
      <p:font typeface="Source Sans Pro" panose="020B060402020202020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Merriweather" panose="020B0604020202020204" charset="0"/>
      <p:regular r:id="rId70"/>
      <p:bold r:id="rId71"/>
      <p:italic r:id="rId72"/>
      <p:boldItalic r:id="rId73"/>
    </p:embeddedFont>
    <p:embeddedFont>
      <p:font typeface="Arial Black" panose="020B0A04020102020204" pitchFamily="34" charset="0"/>
      <p:bold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2D3B"/>
    <a:srgbClr val="072A38"/>
    <a:srgbClr val="3D1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4610"/>
  </p:normalViewPr>
  <p:slideViewPr>
    <p:cSldViewPr snapToGrid="0" snapToObjects="1">
      <p:cViewPr>
        <p:scale>
          <a:sx n="50" d="100"/>
          <a:sy n="50" d="100"/>
        </p:scale>
        <p:origin x="1963" y="5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89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24592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ABA45-765F-9B52-98C2-35C2C996B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2C4F7-FD10-1A0B-AAD1-9B3728DF3C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AA616-266D-3E0C-1CEA-0F1A4F27F0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C9A9C6-AF12-9BBD-AD9C-8B5DC3D5663D}"/>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601187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B0DB3-4552-45A6-C2DF-CA3C17525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0B87E-47A0-8D01-6FC2-5AAD395660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B7A4F-DBBB-AF07-799C-E5F1C3A10E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55C7D5-8292-ABA6-9843-D1108693262C}"/>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112570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7258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DDE60-DEAA-1E6C-B155-DD2D7AC4B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92F17-144B-31A7-B0B2-4BD813ABA0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E13DB-6140-F27A-8B45-1C5E38A971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E61082-A253-DC65-F5D5-305AE9207561}"/>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78637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127763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431272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390822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3060380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647357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49937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2008022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147352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330837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40053931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924731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126564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37337918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A77D-AB15-CA6E-8970-CE7A2A60B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FA22C-1541-585E-332B-C681B7C80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70F757-54C2-6649-15F2-1308E41215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C8D2AE-8B1A-5D3F-A029-C4BC90E39773}"/>
              </a:ext>
            </a:extLst>
          </p:cNvPr>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45183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139116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33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6.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6.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anwarsan/credit-card-bank-chur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05839" y="865418"/>
            <a:ext cx="7416403" cy="3193256"/>
          </a:xfrm>
          <a:prstGeom prst="rect">
            <a:avLst/>
          </a:prstGeom>
          <a:noFill/>
          <a:ln/>
        </p:spPr>
        <p:txBody>
          <a:bodyPr wrap="square" lIns="0" tIns="0" rIns="0" bIns="0" rtlCol="0" anchor="t"/>
          <a:lstStyle/>
          <a:p>
            <a:pPr marL="0" indent="0">
              <a:lnSpc>
                <a:spcPts val="8350"/>
              </a:lnSpc>
              <a:buNone/>
            </a:pPr>
            <a:r>
              <a:rPr lang="en-US" sz="6700" b="1" dirty="0">
                <a:solidFill>
                  <a:srgbClr val="F5F0F0"/>
                </a:solidFill>
                <a:latin typeface="Merriweather" pitchFamily="34" charset="0"/>
                <a:ea typeface="Merriweather" pitchFamily="34" charset="-122"/>
                <a:cs typeface="Merriweather" pitchFamily="34" charset="-120"/>
              </a:rPr>
              <a:t>Credit Card Churn Analysis &amp; Prediction</a:t>
            </a:r>
            <a:endParaRPr lang="en-US" sz="6700" dirty="0"/>
          </a:p>
        </p:txBody>
      </p:sp>
      <p:sp>
        <p:nvSpPr>
          <p:cNvPr id="6" name="Text 1">
            <a:extLst>
              <a:ext uri="{FF2B5EF4-FFF2-40B4-BE49-F238E27FC236}">
                <a16:creationId xmlns:a16="http://schemas.microsoft.com/office/drawing/2014/main" id="{B45D1894-B5AB-021B-0F59-07BFB4B570C4}"/>
              </a:ext>
            </a:extLst>
          </p:cNvPr>
          <p:cNvSpPr/>
          <p:nvPr/>
        </p:nvSpPr>
        <p:spPr>
          <a:xfrm>
            <a:off x="505839" y="4165679"/>
            <a:ext cx="8293810" cy="726675"/>
          </a:xfrm>
          <a:prstGeom prst="rect">
            <a:avLst/>
          </a:prstGeom>
          <a:noFill/>
          <a:ln/>
        </p:spPr>
        <p:txBody>
          <a:bodyPr wrap="none" lIns="0" tIns="0" rIns="0" bIns="0" rtlCol="0" anchor="t"/>
          <a:lstStyle/>
          <a:p>
            <a:pPr marL="0" indent="0" algn="ctr">
              <a:lnSpc>
                <a:spcPts val="3600"/>
              </a:lnSpc>
              <a:buNone/>
            </a:pPr>
            <a:r>
              <a:rPr lang="en-US" sz="2800" dirty="0">
                <a:solidFill>
                  <a:srgbClr val="F5F0F0"/>
                </a:solidFill>
                <a:latin typeface="Merriweather" pitchFamily="34" charset="0"/>
                <a:ea typeface="Merriweather" pitchFamily="34" charset="-122"/>
                <a:cs typeface="Merriweather" pitchFamily="34" charset="-120"/>
              </a:rPr>
              <a:t>Understanding and Predicting Customer Churn</a:t>
            </a:r>
          </a:p>
          <a:p>
            <a:pPr marL="0" indent="0" algn="ctr">
              <a:lnSpc>
                <a:spcPts val="3600"/>
              </a:lnSpc>
              <a:buNone/>
            </a:pP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9265" y="158026"/>
            <a:ext cx="12710755" cy="700326"/>
          </a:xfrm>
          <a:prstGeom prst="rect">
            <a:avLst/>
          </a:prstGeom>
          <a:noFill/>
          <a:ln/>
        </p:spPr>
        <p:txBody>
          <a:bodyPr wrap="none" lIns="0" tIns="0" rIns="0" bIns="0" rtlCol="0" anchor="t"/>
          <a:lstStyle/>
          <a:p>
            <a:pPr marL="0" indent="0">
              <a:lnSpc>
                <a:spcPts val="5500"/>
              </a:lnSpc>
              <a:buNone/>
            </a:pPr>
            <a:r>
              <a:rPr lang="en-US" sz="4400" b="1" dirty="0">
                <a:solidFill>
                  <a:srgbClr val="F5F0F0"/>
                </a:solidFill>
                <a:latin typeface="Merriweather" pitchFamily="34" charset="0"/>
                <a:ea typeface="Merriweather" pitchFamily="34" charset="-122"/>
                <a:cs typeface="Merriweather" pitchFamily="34" charset="-120"/>
              </a:rPr>
              <a:t>Descriptive Statistics for Numerical Variables</a:t>
            </a:r>
            <a:endParaRPr lang="en-US" sz="4400" dirty="0"/>
          </a:p>
        </p:txBody>
      </p:sp>
      <p:sp>
        <p:nvSpPr>
          <p:cNvPr id="3" name="Text 1"/>
          <p:cNvSpPr/>
          <p:nvPr/>
        </p:nvSpPr>
        <p:spPr>
          <a:xfrm>
            <a:off x="704354" y="1005474"/>
            <a:ext cx="4624388" cy="2509480"/>
          </a:xfrm>
          <a:prstGeom prst="rect">
            <a:avLst/>
          </a:prstGeom>
          <a:noFill/>
          <a:ln/>
        </p:spPr>
        <p:txBody>
          <a:bodyPr wrap="square" lIns="0" tIns="0" rIns="0" bIns="0" rtlCol="0" anchor="t"/>
          <a:lstStyle/>
          <a:p>
            <a:pPr marL="0" indent="0" algn="just">
              <a:lnSpc>
                <a:spcPts val="2800"/>
              </a:lnSpc>
              <a:buNone/>
            </a:pPr>
            <a:r>
              <a:rPr lang="en-US" sz="1750" dirty="0">
                <a:solidFill>
                  <a:srgbClr val="E2E6E9"/>
                </a:solidFill>
                <a:latin typeface="Merriweather" pitchFamily="34" charset="0"/>
                <a:ea typeface="Merriweather" pitchFamily="34" charset="-122"/>
                <a:cs typeface="Merriweather" pitchFamily="34" charset="-120"/>
              </a:rPr>
              <a:t>The descriptive statistics for the numerical variables in the dataset provide valuable insights. The code below highlights the maximum values in the dataset, which can help identify outliers and extreme cases that may require further investigation.</a:t>
            </a:r>
            <a:endParaRPr lang="en-US" sz="1750" dirty="0"/>
          </a:p>
        </p:txBody>
      </p:sp>
      <p:sp>
        <p:nvSpPr>
          <p:cNvPr id="5" name="Shape 3"/>
          <p:cNvSpPr/>
          <p:nvPr/>
        </p:nvSpPr>
        <p:spPr>
          <a:xfrm>
            <a:off x="5949170" y="858352"/>
            <a:ext cx="6883399" cy="2509480"/>
          </a:xfrm>
          <a:prstGeom prst="roundRect">
            <a:avLst>
              <a:gd name="adj" fmla="val 1579"/>
            </a:avLst>
          </a:prstGeom>
          <a:solidFill>
            <a:schemeClr val="tx1"/>
          </a:solidFill>
          <a:ln/>
        </p:spPr>
        <p:txBody>
          <a:bodyPr/>
          <a:lstStyle/>
          <a:p>
            <a:pPr>
              <a:lnSpc>
                <a:spcPct val="200000"/>
              </a:lnSpc>
            </a:pPr>
            <a:r>
              <a:rPr lang="en-US" b="0" dirty="0" err="1">
                <a:solidFill>
                  <a:srgbClr val="9CDCFE"/>
                </a:solidFill>
                <a:effectLst/>
                <a:latin typeface="Consolas" panose="020B0609020204030204" pitchFamily="49" charset="0"/>
              </a:rPr>
              <a:t>data</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describe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include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'number'</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T</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style</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highlight_max</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subset</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'mean'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'std'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'min'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'25%'</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'50%'</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'75%'</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'max'</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'green'</a:t>
            </a:r>
            <a:r>
              <a:rPr lang="en-US" b="0" dirty="0">
                <a:solidFill>
                  <a:srgbClr val="CCCCCC"/>
                </a:solidFill>
                <a:effectLst/>
                <a:latin typeface="Consolas" panose="020B0609020204030204" pitchFamily="49" charset="0"/>
              </a:rPr>
              <a:t>)</a:t>
            </a:r>
          </a:p>
        </p:txBody>
      </p:sp>
      <p:sp>
        <p:nvSpPr>
          <p:cNvPr id="6" name="Text 4"/>
          <p:cNvSpPr/>
          <p:nvPr/>
        </p:nvSpPr>
        <p:spPr>
          <a:xfrm>
            <a:off x="7906068" y="1650266"/>
            <a:ext cx="4198620" cy="1792486"/>
          </a:xfrm>
          <a:prstGeom prst="rect">
            <a:avLst/>
          </a:prstGeom>
          <a:noFill/>
          <a:ln/>
        </p:spPr>
        <p:txBody>
          <a:bodyPr wrap="square" lIns="0" tIns="0" rIns="0" bIns="0" rtlCol="0" anchor="t"/>
          <a:lstStyle/>
          <a:p>
            <a:pPr marL="0" indent="0">
              <a:lnSpc>
                <a:spcPts val="2800"/>
              </a:lnSpc>
              <a:buNone/>
            </a:pPr>
            <a:endParaRPr lang="en-US" sz="1750" dirty="0"/>
          </a:p>
        </p:txBody>
      </p:sp>
      <p:pic>
        <p:nvPicPr>
          <p:cNvPr id="7" name="Image 0" descr="preencoded.png"/>
          <p:cNvPicPr>
            <a:picLocks noChangeAspect="1"/>
          </p:cNvPicPr>
          <p:nvPr/>
        </p:nvPicPr>
        <p:blipFill>
          <a:blip r:embed="rId3"/>
          <a:stretch>
            <a:fillRect/>
          </a:stretch>
        </p:blipFill>
        <p:spPr>
          <a:xfrm>
            <a:off x="1191833" y="3514954"/>
            <a:ext cx="11605617" cy="4245479"/>
          </a:xfrm>
          <a:prstGeom prst="rect">
            <a:avLst/>
          </a:prstGeom>
        </p:spPr>
      </p:pic>
      <p:pic>
        <p:nvPicPr>
          <p:cNvPr id="9" name="Picture 8">
            <a:extLst>
              <a:ext uri="{FF2B5EF4-FFF2-40B4-BE49-F238E27FC236}">
                <a16:creationId xmlns:a16="http://schemas.microsoft.com/office/drawing/2014/main" id="{6215708A-F9CE-0251-9D18-00B2A1F7CEDD}"/>
              </a:ext>
            </a:extLst>
          </p:cNvPr>
          <p:cNvPicPr>
            <a:picLocks noChangeAspect="1"/>
          </p:cNvPicPr>
          <p:nvPr/>
        </p:nvPicPr>
        <p:blipFill>
          <a:blip r:embed="rId4"/>
          <a:stretch>
            <a:fillRect/>
          </a:stretch>
        </p:blipFill>
        <p:spPr>
          <a:xfrm>
            <a:off x="12682062" y="7762518"/>
            <a:ext cx="1948338" cy="4693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3798" y="894398"/>
            <a:ext cx="12902803" cy="1542574"/>
          </a:xfrm>
          <a:prstGeom prst="rect">
            <a:avLst/>
          </a:prstGeom>
          <a:noFill/>
          <a:ln/>
        </p:spPr>
        <p:txBody>
          <a:bodyPr wrap="square" lIns="0" tIns="0" rIns="0" bIns="0" rtlCol="0" anchor="t"/>
          <a:lstStyle/>
          <a:p>
            <a:pPr marL="0" indent="0">
              <a:lnSpc>
                <a:spcPts val="6050"/>
              </a:lnSpc>
              <a:buNone/>
            </a:pPr>
            <a:r>
              <a:rPr lang="en-US" sz="4850" b="1" dirty="0">
                <a:solidFill>
                  <a:srgbClr val="F5F0F0"/>
                </a:solidFill>
                <a:latin typeface="Merriweather" pitchFamily="34" charset="0"/>
                <a:ea typeface="Merriweather" pitchFamily="34" charset="-122"/>
                <a:cs typeface="Merriweather" pitchFamily="34" charset="-120"/>
              </a:rPr>
              <a:t>Descriptive Statistics for Categorical Features</a:t>
            </a:r>
            <a:endParaRPr lang="en-US" sz="4850" dirty="0"/>
          </a:p>
        </p:txBody>
      </p:sp>
      <p:sp>
        <p:nvSpPr>
          <p:cNvPr id="3" name="Text 1"/>
          <p:cNvSpPr/>
          <p:nvPr/>
        </p:nvSpPr>
        <p:spPr>
          <a:xfrm>
            <a:off x="863798" y="3029188"/>
            <a:ext cx="6150293" cy="1184434"/>
          </a:xfrm>
          <a:prstGeom prst="rect">
            <a:avLst/>
          </a:prstGeom>
          <a:noFill/>
          <a:ln/>
        </p:spPr>
        <p:txBody>
          <a:bodyPr wrap="square" lIns="0" tIns="0" rIns="0" bIns="0" rtlCol="0" anchor="t"/>
          <a:lstStyle/>
          <a:p>
            <a:pPr marL="0" indent="0" algn="just">
              <a:lnSpc>
                <a:spcPts val="3100"/>
              </a:lnSpc>
              <a:buNone/>
            </a:pPr>
            <a:r>
              <a:rPr lang="en-US" sz="1900" dirty="0">
                <a:solidFill>
                  <a:srgbClr val="E2E6E9"/>
                </a:solidFill>
                <a:latin typeface="Merriweather" pitchFamily="34" charset="0"/>
                <a:ea typeface="Merriweather" pitchFamily="34" charset="-122"/>
                <a:cs typeface="Merriweather" pitchFamily="34" charset="-120"/>
              </a:rPr>
              <a:t>To gain a deeper understanding of the categorical features in the dataset, we analyzed their descriptive statistics using the following code:</a:t>
            </a:r>
            <a:endParaRPr lang="en-US" sz="1900" dirty="0"/>
          </a:p>
        </p:txBody>
      </p:sp>
      <p:sp>
        <p:nvSpPr>
          <p:cNvPr id="4" name="Shape 2"/>
          <p:cNvSpPr/>
          <p:nvPr/>
        </p:nvSpPr>
        <p:spPr>
          <a:xfrm>
            <a:off x="752593" y="4556442"/>
            <a:ext cx="6150293" cy="764858"/>
          </a:xfrm>
          <a:prstGeom prst="roundRect">
            <a:avLst>
              <a:gd name="adj" fmla="val 13554"/>
            </a:avLst>
          </a:prstGeom>
          <a:solidFill>
            <a:schemeClr val="tx1"/>
          </a:solidFill>
          <a:ln/>
        </p:spPr>
        <p:txBody>
          <a:bodyPr/>
          <a:lstStyle/>
          <a:p>
            <a:endParaRPr lang="en-US"/>
          </a:p>
        </p:txBody>
      </p:sp>
      <p:sp>
        <p:nvSpPr>
          <p:cNvPr id="6" name="Text 4"/>
          <p:cNvSpPr/>
          <p:nvPr/>
        </p:nvSpPr>
        <p:spPr>
          <a:xfrm>
            <a:off x="1098352" y="4676299"/>
            <a:ext cx="5681186" cy="645001"/>
          </a:xfrm>
          <a:prstGeom prst="rect">
            <a:avLst/>
          </a:prstGeom>
          <a:noFill/>
          <a:ln/>
        </p:spPr>
        <p:txBody>
          <a:bodyPr wrap="none" lIns="0" tIns="0" rIns="0" bIns="0" rtlCol="0" anchor="t"/>
          <a:lstStyle/>
          <a:p>
            <a:pPr>
              <a:lnSpc>
                <a:spcPts val="1425"/>
              </a:lnSpc>
            </a:pPr>
            <a:endParaRPr lang="ar-EG" sz="2000" b="0" dirty="0">
              <a:solidFill>
                <a:srgbClr val="9CDCFE"/>
              </a:solidFill>
              <a:effectLst/>
              <a:latin typeface="Consolas" panose="020B0609020204030204" pitchFamily="49" charset="0"/>
            </a:endParaRPr>
          </a:p>
          <a:p>
            <a:pPr>
              <a:lnSpc>
                <a:spcPts val="1425"/>
              </a:lnSpc>
            </a:pPr>
            <a:r>
              <a:rPr lang="en-US" sz="2000" b="0" dirty="0" err="1">
                <a:solidFill>
                  <a:srgbClr val="9CDCFE"/>
                </a:solidFill>
                <a:effectLst/>
                <a:latin typeface="Consolas" panose="020B0609020204030204" pitchFamily="49" charset="0"/>
              </a:rPr>
              <a:t>data</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describe</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exclude</a:t>
            </a:r>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'number'</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T</a:t>
            </a:r>
            <a:endParaRPr lang="en-US" sz="2000" b="0" dirty="0">
              <a:solidFill>
                <a:srgbClr val="CCCCCC"/>
              </a:solidFill>
              <a:effectLst/>
              <a:latin typeface="Consolas" panose="020B0609020204030204" pitchFamily="49" charset="0"/>
            </a:endParaRPr>
          </a:p>
          <a:p>
            <a:pPr marL="0" indent="0">
              <a:lnSpc>
                <a:spcPts val="3100"/>
              </a:lnSpc>
              <a:buNone/>
            </a:pPr>
            <a:endParaRPr lang="en-US" sz="1900" dirty="0"/>
          </a:p>
        </p:txBody>
      </p:sp>
      <p:sp>
        <p:nvSpPr>
          <p:cNvPr id="7" name="Text 5"/>
          <p:cNvSpPr/>
          <p:nvPr/>
        </p:nvSpPr>
        <p:spPr>
          <a:xfrm>
            <a:off x="863798" y="5533787"/>
            <a:ext cx="615029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provided insights into the distribution and frequency of the different categories within each feature, helping to identify any potential biases or imbalances in the data.</a:t>
            </a:r>
            <a:endParaRPr lang="en-US" sz="1900" dirty="0"/>
          </a:p>
        </p:txBody>
      </p:sp>
      <p:pic>
        <p:nvPicPr>
          <p:cNvPr id="8" name="Image 0" descr="preencoded.png"/>
          <p:cNvPicPr>
            <a:picLocks noChangeAspect="1"/>
          </p:cNvPicPr>
          <p:nvPr/>
        </p:nvPicPr>
        <p:blipFill>
          <a:blip r:embed="rId3"/>
          <a:stretch>
            <a:fillRect/>
          </a:stretch>
        </p:blipFill>
        <p:spPr>
          <a:xfrm>
            <a:off x="7373073" y="3084789"/>
            <a:ext cx="6725627" cy="3735111"/>
          </a:xfrm>
          <a:prstGeom prst="rect">
            <a:avLst/>
          </a:prstGeom>
        </p:spPr>
      </p:pic>
      <p:sp>
        <p:nvSpPr>
          <p:cNvPr id="9" name="Text 6"/>
          <p:cNvSpPr/>
          <p:nvPr/>
        </p:nvSpPr>
        <p:spPr>
          <a:xfrm>
            <a:off x="7623929" y="6330553"/>
            <a:ext cx="6150293" cy="394811"/>
          </a:xfrm>
          <a:prstGeom prst="rect">
            <a:avLst/>
          </a:prstGeom>
          <a:noFill/>
          <a:ln/>
        </p:spPr>
        <p:txBody>
          <a:bodyPr wrap="none" lIns="0" tIns="0" rIns="0" bIns="0" rtlCol="0" anchor="t"/>
          <a:lstStyle/>
          <a:p>
            <a:pPr marL="0" indent="0">
              <a:lnSpc>
                <a:spcPts val="3100"/>
              </a:lnSpc>
              <a:buNone/>
            </a:pPr>
            <a:endParaRPr lang="en-US" sz="1900" dirty="0"/>
          </a:p>
        </p:txBody>
      </p:sp>
      <p:pic>
        <p:nvPicPr>
          <p:cNvPr id="10" name="Picture 9">
            <a:extLst>
              <a:ext uri="{FF2B5EF4-FFF2-40B4-BE49-F238E27FC236}">
                <a16:creationId xmlns:a16="http://schemas.microsoft.com/office/drawing/2014/main" id="{D1784646-3978-8713-ABE7-B8C7E9685019}"/>
              </a:ext>
            </a:extLst>
          </p:cNvPr>
          <p:cNvPicPr>
            <a:picLocks noChangeAspect="1"/>
          </p:cNvPicPr>
          <p:nvPr/>
        </p:nvPicPr>
        <p:blipFill>
          <a:blip r:embed="rId4"/>
          <a:stretch>
            <a:fillRect/>
          </a:stretch>
        </p:blipFill>
        <p:spPr>
          <a:xfrm>
            <a:off x="12682062" y="7762518"/>
            <a:ext cx="1948338" cy="4693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alpha val="80000"/>
            </a:srgbClr>
          </a:solidFill>
          <a:ln/>
        </p:spPr>
        <p:txBody>
          <a:bodyPr/>
          <a:lstStyle/>
          <a:p>
            <a:endParaRPr lang="en-US"/>
          </a:p>
        </p:txBody>
      </p:sp>
      <p:sp>
        <p:nvSpPr>
          <p:cNvPr id="4" name="Text 1"/>
          <p:cNvSpPr/>
          <p:nvPr/>
        </p:nvSpPr>
        <p:spPr>
          <a:xfrm>
            <a:off x="998458" y="3729157"/>
            <a:ext cx="12633365" cy="771287"/>
          </a:xfrm>
          <a:prstGeom prst="rect">
            <a:avLst/>
          </a:prstGeom>
          <a:noFill/>
          <a:ln/>
        </p:spPr>
        <p:txBody>
          <a:bodyPr wrap="none" lIns="0" tIns="0" rIns="0" bIns="0" rtlCol="0" anchor="t"/>
          <a:lstStyle/>
          <a:p>
            <a:pPr marL="0" indent="0" algn="ctr">
              <a:lnSpc>
                <a:spcPts val="6050"/>
              </a:lnSpc>
              <a:buNone/>
            </a:pPr>
            <a:r>
              <a:rPr lang="en-US" sz="4850" b="1" dirty="0">
                <a:solidFill>
                  <a:srgbClr val="F5F0F0"/>
                </a:solidFill>
                <a:latin typeface="Merriweather" pitchFamily="34" charset="0"/>
                <a:ea typeface="Merriweather" pitchFamily="34" charset="-122"/>
                <a:cs typeface="Merriweather" pitchFamily="34" charset="-120"/>
              </a:rPr>
              <a:t>2 - Data Analysis and Visualization(EDA)</a:t>
            </a:r>
            <a:endParaRPr lang="en-US" sz="4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52105" y="604599"/>
            <a:ext cx="10550247" cy="582216"/>
          </a:xfrm>
          <a:prstGeom prst="rect">
            <a:avLst/>
          </a:prstGeom>
          <a:noFill/>
          <a:ln/>
        </p:spPr>
        <p:txBody>
          <a:bodyPr wrap="none" lIns="0" tIns="0" rIns="0" bIns="0" rtlCol="0" anchor="t"/>
          <a:lstStyle/>
          <a:p>
            <a:pPr marL="0" indent="0">
              <a:lnSpc>
                <a:spcPts val="4550"/>
              </a:lnSpc>
              <a:buNone/>
            </a:pPr>
            <a:r>
              <a:rPr lang="en-US" sz="3650" b="1" dirty="0">
                <a:solidFill>
                  <a:srgbClr val="F5F0F0"/>
                </a:solidFill>
                <a:latin typeface="Merriweather" pitchFamily="34" charset="0"/>
                <a:ea typeface="Merriweather" pitchFamily="34" charset="-122"/>
                <a:cs typeface="Merriweather" pitchFamily="34" charset="-120"/>
              </a:rPr>
              <a:t>Data Validation &amp; drop unnecessary columns </a:t>
            </a:r>
            <a:endParaRPr lang="en-US" sz="3650" dirty="0"/>
          </a:p>
        </p:txBody>
      </p:sp>
      <p:sp>
        <p:nvSpPr>
          <p:cNvPr id="3" name="Shape 1"/>
          <p:cNvSpPr/>
          <p:nvPr/>
        </p:nvSpPr>
        <p:spPr>
          <a:xfrm>
            <a:off x="652105" y="1466255"/>
            <a:ext cx="6569988" cy="6158627"/>
          </a:xfrm>
          <a:prstGeom prst="roundRect">
            <a:avLst>
              <a:gd name="adj" fmla="val 1271"/>
            </a:avLst>
          </a:prstGeom>
          <a:noFill/>
          <a:ln w="7620">
            <a:solidFill>
              <a:srgbClr val="194A99"/>
            </a:solidFill>
            <a:prstDash val="solid"/>
          </a:ln>
        </p:spPr>
        <p:txBody>
          <a:bodyPr/>
          <a:lstStyle/>
          <a:p>
            <a:endParaRPr lang="en-US"/>
          </a:p>
        </p:txBody>
      </p:sp>
      <p:sp>
        <p:nvSpPr>
          <p:cNvPr id="4" name="Text 2"/>
          <p:cNvSpPr/>
          <p:nvPr/>
        </p:nvSpPr>
        <p:spPr>
          <a:xfrm>
            <a:off x="845939" y="1660088"/>
            <a:ext cx="6182320" cy="298133"/>
          </a:xfrm>
          <a:prstGeom prst="rect">
            <a:avLst/>
          </a:prstGeom>
          <a:noFill/>
          <a:ln/>
        </p:spPr>
        <p:txBody>
          <a:bodyPr wrap="none" lIns="0" tIns="0" rIns="0" bIns="0" rtlCol="0" anchor="t"/>
          <a:lstStyle/>
          <a:p>
            <a:pPr marL="0" indent="0">
              <a:lnSpc>
                <a:spcPts val="2300"/>
              </a:lnSpc>
              <a:buNone/>
            </a:pPr>
            <a:r>
              <a:rPr lang="en-US" sz="2000" b="1" dirty="0">
                <a:solidFill>
                  <a:srgbClr val="E2E6E9"/>
                </a:solidFill>
                <a:latin typeface="Merriweather" pitchFamily="34" charset="0"/>
              </a:rPr>
              <a:t>Drop Unnecessary Columns</a:t>
            </a:r>
          </a:p>
        </p:txBody>
      </p:sp>
      <p:sp>
        <p:nvSpPr>
          <p:cNvPr id="5" name="Text 3"/>
          <p:cNvSpPr/>
          <p:nvPr/>
        </p:nvSpPr>
        <p:spPr>
          <a:xfrm>
            <a:off x="845939" y="2069902"/>
            <a:ext cx="5828467" cy="596265"/>
          </a:xfrm>
          <a:prstGeom prst="rect">
            <a:avLst/>
          </a:prstGeom>
          <a:noFill/>
          <a:ln/>
        </p:spPr>
        <p:txBody>
          <a:bodyPr wrap="square" lIns="0" tIns="0" rIns="0" bIns="0" rtlCol="0" anchor="t"/>
          <a:lstStyle/>
          <a:p>
            <a:pPr marL="0" indent="0">
              <a:lnSpc>
                <a:spcPts val="2300"/>
              </a:lnSpc>
              <a:buNone/>
            </a:pPr>
            <a:r>
              <a:rPr lang="en-US" sz="1900" dirty="0">
                <a:solidFill>
                  <a:srgbClr val="E2E6E9"/>
                </a:solidFill>
                <a:latin typeface="Merriweather" pitchFamily="34" charset="0"/>
              </a:rPr>
              <a:t>Removed unnecessary columns to focus the analysis on the most relevant features.</a:t>
            </a:r>
          </a:p>
        </p:txBody>
      </p:sp>
      <p:sp>
        <p:nvSpPr>
          <p:cNvPr id="7" name="Shape 5"/>
          <p:cNvSpPr/>
          <p:nvPr/>
        </p:nvSpPr>
        <p:spPr>
          <a:xfrm>
            <a:off x="952857" y="2985776"/>
            <a:ext cx="5884278" cy="741055"/>
          </a:xfrm>
          <a:prstGeom prst="roundRect">
            <a:avLst>
              <a:gd name="adj" fmla="val 1049"/>
            </a:avLst>
          </a:prstGeom>
          <a:solidFill>
            <a:schemeClr val="tx1"/>
          </a:solidFill>
          <a:ln/>
        </p:spPr>
        <p:txBody>
          <a:bodyPr/>
          <a:lstStyle/>
          <a:p>
            <a:pPr>
              <a:lnSpc>
                <a:spcPct val="150000"/>
              </a:lnSpc>
            </a:pPr>
            <a:r>
              <a:rPr lang="en-US" b="0" dirty="0" err="1">
                <a:solidFill>
                  <a:srgbClr val="9CDCFE"/>
                </a:solidFill>
                <a:effectLst/>
                <a:latin typeface="Consolas" panose="020B0609020204030204" pitchFamily="49" charset="0"/>
              </a:rPr>
              <a:t>data</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drop</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columns</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'CLIENTNUM'</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inplace</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CCCCCC"/>
                </a:solidFill>
                <a:effectLst/>
                <a:latin typeface="Consolas" panose="020B0609020204030204" pitchFamily="49" charset="0"/>
              </a:rPr>
              <a:t>)</a:t>
            </a:r>
          </a:p>
        </p:txBody>
      </p:sp>
      <p:sp>
        <p:nvSpPr>
          <p:cNvPr id="8" name="Text 6"/>
          <p:cNvSpPr/>
          <p:nvPr/>
        </p:nvSpPr>
        <p:spPr>
          <a:xfrm>
            <a:off x="1008668" y="2937703"/>
            <a:ext cx="5828467" cy="1277824"/>
          </a:xfrm>
          <a:prstGeom prst="rect">
            <a:avLst/>
          </a:prstGeom>
          <a:noFill/>
          <a:ln/>
        </p:spPr>
        <p:txBody>
          <a:bodyPr wrap="square" lIns="0" tIns="0" rIns="0" bIns="0" rtlCol="0" anchor="t"/>
          <a:lstStyle/>
          <a:p>
            <a:pPr marL="0" indent="0">
              <a:lnSpc>
                <a:spcPts val="2300"/>
              </a:lnSpc>
              <a:buNone/>
            </a:pPr>
            <a:endParaRPr lang="en-US" sz="1450" dirty="0"/>
          </a:p>
        </p:txBody>
      </p:sp>
      <p:sp>
        <p:nvSpPr>
          <p:cNvPr id="9" name="Text 7"/>
          <p:cNvSpPr/>
          <p:nvPr/>
        </p:nvSpPr>
        <p:spPr>
          <a:xfrm>
            <a:off x="911682" y="4046440"/>
            <a:ext cx="6182320" cy="596265"/>
          </a:xfrm>
          <a:prstGeom prst="rect">
            <a:avLst/>
          </a:prstGeom>
          <a:noFill/>
          <a:ln/>
        </p:spPr>
        <p:txBody>
          <a:bodyPr wrap="square" lIns="0" tIns="0" rIns="0" bIns="0" rtlCol="0" anchor="t"/>
          <a:lstStyle/>
          <a:p>
            <a:pPr marL="0" indent="0">
              <a:lnSpc>
                <a:spcPts val="2300"/>
              </a:lnSpc>
              <a:buNone/>
            </a:pPr>
            <a:r>
              <a:rPr lang="en-US" sz="1900" dirty="0">
                <a:solidFill>
                  <a:srgbClr val="E2E6E9"/>
                </a:solidFill>
                <a:latin typeface="Merriweather" pitchFamily="34" charset="0"/>
              </a:rPr>
              <a:t>separate the columns of a DataFrame into categorical and numerical columns:</a:t>
            </a:r>
          </a:p>
        </p:txBody>
      </p:sp>
      <p:sp>
        <p:nvSpPr>
          <p:cNvPr id="11" name="Shape 9"/>
          <p:cNvSpPr/>
          <p:nvPr/>
        </p:nvSpPr>
        <p:spPr>
          <a:xfrm>
            <a:off x="780840" y="4922145"/>
            <a:ext cx="6200894" cy="2368414"/>
          </a:xfrm>
          <a:prstGeom prst="roundRect">
            <a:avLst>
              <a:gd name="adj" fmla="val 3192"/>
            </a:avLst>
          </a:prstGeom>
          <a:solidFill>
            <a:schemeClr val="tx1"/>
          </a:solidFill>
          <a:ln/>
        </p:spPr>
        <p:txBody>
          <a:bodyPr/>
          <a:lstStyle/>
          <a:p>
            <a:pPr>
              <a:lnSpc>
                <a:spcPct val="150000"/>
              </a:lnSpc>
            </a:pPr>
            <a:r>
              <a:rPr lang="en-US" b="0" dirty="0" err="1">
                <a:solidFill>
                  <a:srgbClr val="9CDCFE"/>
                </a:solidFill>
                <a:effectLst/>
                <a:latin typeface="Consolas" panose="020B0609020204030204" pitchFamily="49" charset="0"/>
              </a:rPr>
              <a:t>cat_columns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select_dtypes</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exclude</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'number'</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columns</a:t>
            </a:r>
            <a:r>
              <a:rPr lang="en-US" b="0" dirty="0">
                <a:solidFill>
                  <a:srgbClr val="CCCCCC"/>
                </a:solidFill>
                <a:effectLst/>
                <a:latin typeface="Consolas" panose="020B0609020204030204" pitchFamily="49" charset="0"/>
              </a:rPr>
              <a:t>)</a:t>
            </a:r>
          </a:p>
          <a:p>
            <a:pPr>
              <a:lnSpc>
                <a:spcPct val="150000"/>
              </a:lnSpc>
            </a:pPr>
            <a:r>
              <a:rPr lang="en-US" b="0" dirty="0" err="1">
                <a:solidFill>
                  <a:srgbClr val="9CDCFE"/>
                </a:solidFill>
                <a:effectLst/>
                <a:latin typeface="Consolas" panose="020B0609020204030204" pitchFamily="49" charset="0"/>
              </a:rPr>
              <a:t>numerical_columns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list</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select_dtypes</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include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'number'</a:t>
            </a:r>
            <a:r>
              <a:rPr lang="en-US" b="0" dirty="0">
                <a:solidFill>
                  <a:srgbClr val="CCCCCC"/>
                </a:solidFill>
                <a:effectLst/>
                <a:latin typeface="Consolas" panose="020B0609020204030204" pitchFamily="49" charset="0"/>
              </a:rPr>
              <a:t>))</a:t>
            </a:r>
          </a:p>
        </p:txBody>
      </p:sp>
      <p:sp>
        <p:nvSpPr>
          <p:cNvPr id="13" name="Shape 11"/>
          <p:cNvSpPr/>
          <p:nvPr/>
        </p:nvSpPr>
        <p:spPr>
          <a:xfrm>
            <a:off x="7779068" y="2455778"/>
            <a:ext cx="6569988" cy="2737445"/>
          </a:xfrm>
          <a:prstGeom prst="roundRect">
            <a:avLst>
              <a:gd name="adj" fmla="val 1271"/>
            </a:avLst>
          </a:prstGeom>
          <a:noFill/>
          <a:ln w="7620">
            <a:solidFill>
              <a:srgbClr val="194A99"/>
            </a:solidFill>
            <a:prstDash val="solid"/>
          </a:ln>
        </p:spPr>
        <p:txBody>
          <a:bodyPr/>
          <a:lstStyle/>
          <a:p>
            <a:endParaRPr lang="en-US"/>
          </a:p>
        </p:txBody>
      </p:sp>
      <p:sp>
        <p:nvSpPr>
          <p:cNvPr id="14" name="Text 12"/>
          <p:cNvSpPr/>
          <p:nvPr/>
        </p:nvSpPr>
        <p:spPr>
          <a:xfrm>
            <a:off x="7972902" y="2747957"/>
            <a:ext cx="2329101" cy="291108"/>
          </a:xfrm>
          <a:prstGeom prst="rect">
            <a:avLst/>
          </a:prstGeom>
          <a:noFill/>
          <a:ln/>
        </p:spPr>
        <p:txBody>
          <a:bodyPr wrap="none" lIns="0" tIns="0" rIns="0" bIns="0" rtlCol="0" anchor="t"/>
          <a:lstStyle/>
          <a:p>
            <a:pPr marL="0" indent="0">
              <a:lnSpc>
                <a:spcPts val="2250"/>
              </a:lnSpc>
              <a:buNone/>
            </a:pPr>
            <a:r>
              <a:rPr lang="en-US" sz="2000" b="1" dirty="0">
                <a:solidFill>
                  <a:srgbClr val="E2E6E9"/>
                </a:solidFill>
                <a:latin typeface="Merriweather" pitchFamily="34" charset="0"/>
                <a:ea typeface="Merriweather" pitchFamily="34" charset="-122"/>
                <a:cs typeface="Merriweather" pitchFamily="34" charset="-120"/>
              </a:rPr>
              <a:t>Validate Data Types</a:t>
            </a:r>
            <a:endParaRPr lang="en-US" sz="2000" dirty="0"/>
          </a:p>
        </p:txBody>
      </p:sp>
      <p:sp>
        <p:nvSpPr>
          <p:cNvPr id="15" name="Text 13"/>
          <p:cNvSpPr/>
          <p:nvPr/>
        </p:nvSpPr>
        <p:spPr>
          <a:xfrm>
            <a:off x="7982189" y="3143840"/>
            <a:ext cx="6182320" cy="596265"/>
          </a:xfrm>
          <a:prstGeom prst="rect">
            <a:avLst/>
          </a:prstGeom>
          <a:noFill/>
          <a:ln/>
        </p:spPr>
        <p:txBody>
          <a:bodyPr wrap="square" lIns="0" tIns="0" rIns="0" bIns="0" rtlCol="0" anchor="t"/>
          <a:lstStyle/>
          <a:p>
            <a:pPr marL="0" indent="0">
              <a:lnSpc>
                <a:spcPts val="2300"/>
              </a:lnSpc>
              <a:buNone/>
            </a:pPr>
            <a:r>
              <a:rPr lang="en-US" sz="1900" dirty="0">
                <a:solidFill>
                  <a:srgbClr val="E2E6E9"/>
                </a:solidFill>
                <a:latin typeface="Merriweather" pitchFamily="34" charset="0"/>
              </a:rPr>
              <a:t>Ensured all columns have the appropriate data types for accurate analysis and modeling.</a:t>
            </a:r>
          </a:p>
        </p:txBody>
      </p:sp>
      <p:sp>
        <p:nvSpPr>
          <p:cNvPr id="16" name="Shape 14"/>
          <p:cNvSpPr/>
          <p:nvPr/>
        </p:nvSpPr>
        <p:spPr>
          <a:xfrm>
            <a:off x="7982189" y="3949655"/>
            <a:ext cx="6182320" cy="875586"/>
          </a:xfrm>
          <a:prstGeom prst="roundRect">
            <a:avLst>
              <a:gd name="adj" fmla="val 8938"/>
            </a:avLst>
          </a:prstGeom>
          <a:solidFill>
            <a:srgbClr val="001D4D"/>
          </a:solidFill>
          <a:ln/>
        </p:spPr>
        <p:txBody>
          <a:bodyPr/>
          <a:lstStyle/>
          <a:p>
            <a:endParaRPr lang="en-US"/>
          </a:p>
        </p:txBody>
      </p:sp>
      <p:sp>
        <p:nvSpPr>
          <p:cNvPr id="17" name="Shape 15"/>
          <p:cNvSpPr/>
          <p:nvPr/>
        </p:nvSpPr>
        <p:spPr>
          <a:xfrm>
            <a:off x="7972902" y="3949655"/>
            <a:ext cx="6200894" cy="1054692"/>
          </a:xfrm>
          <a:prstGeom prst="roundRect">
            <a:avLst>
              <a:gd name="adj" fmla="val 3192"/>
            </a:avLst>
          </a:prstGeom>
          <a:solidFill>
            <a:schemeClr val="tx1"/>
          </a:solidFill>
          <a:ln/>
        </p:spPr>
        <p:txBody>
          <a:bodyPr/>
          <a:lstStyle/>
          <a:p>
            <a:pPr>
              <a:lnSpc>
                <a:spcPct val="150000"/>
              </a:lnSpc>
            </a:pPr>
            <a:r>
              <a:rPr lang="en-US" b="0" dirty="0">
                <a:solidFill>
                  <a:srgbClr val="9CDCFE"/>
                </a:solidFill>
                <a:effectLst/>
                <a:latin typeface="Consolas" panose="020B0609020204030204" pitchFamily="49" charset="0"/>
              </a:rPr>
              <a:t>data</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cat_columns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data</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cat_columns</a:t>
            </a:r>
            <a:r>
              <a:rPr lang="en-US" b="0" dirty="0">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astype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p>
        </p:txBody>
      </p:sp>
      <p:pic>
        <p:nvPicPr>
          <p:cNvPr id="19" name="Picture 18"/>
          <p:cNvPicPr>
            <a:picLocks noChangeAspect="1"/>
          </p:cNvPicPr>
          <p:nvPr/>
        </p:nvPicPr>
        <p:blipFill>
          <a:blip r:embed="rId3"/>
          <a:stretch>
            <a:fillRect/>
          </a:stretch>
        </p:blipFill>
        <p:spPr>
          <a:xfrm>
            <a:off x="12840422" y="7736563"/>
            <a:ext cx="1789978" cy="4311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12234" y="311476"/>
            <a:ext cx="12232888" cy="2384584"/>
          </a:xfrm>
          <a:prstGeom prst="rect">
            <a:avLst/>
          </a:prstGeom>
          <a:noFill/>
          <a:ln/>
        </p:spPr>
        <p:txBody>
          <a:bodyPr wrap="none" lIns="0" tIns="0" rIns="0" bIns="0" rtlCol="0" anchor="t"/>
          <a:lstStyle/>
          <a:p>
            <a:pPr>
              <a:lnSpc>
                <a:spcPts val="6050"/>
              </a:lnSpc>
            </a:pPr>
            <a:r>
              <a:rPr lang="en-US" sz="4850" b="1" dirty="0">
                <a:solidFill>
                  <a:srgbClr val="F5F0F0"/>
                </a:solidFill>
                <a:latin typeface="Merriweather" pitchFamily="34" charset="0"/>
                <a:ea typeface="Merriweather" pitchFamily="34" charset="-122"/>
                <a:cs typeface="Merriweather" pitchFamily="34" charset="-120"/>
              </a:rPr>
              <a:t>Independent Feature Analysis</a:t>
            </a:r>
          </a:p>
          <a:p>
            <a:pPr>
              <a:lnSpc>
                <a:spcPts val="6050"/>
              </a:lnSpc>
            </a:pPr>
            <a:r>
              <a:rPr lang="en-US" sz="4850" b="1" dirty="0">
                <a:solidFill>
                  <a:srgbClr val="F5F0F0"/>
                </a:solidFill>
                <a:latin typeface="Merriweather" pitchFamily="34" charset="0"/>
                <a:ea typeface="Merriweather" pitchFamily="34" charset="-122"/>
                <a:cs typeface="Merriweather" pitchFamily="34" charset="-120"/>
              </a:rPr>
              <a:t>(</a:t>
            </a:r>
            <a:r>
              <a:rPr lang="en-US" sz="5400" dirty="0">
                <a:solidFill>
                  <a:srgbClr val="E2E6E9"/>
                </a:solidFill>
                <a:latin typeface="Merriweather" pitchFamily="34" charset="0"/>
                <a:ea typeface="Merriweather" pitchFamily="34" charset="-122"/>
                <a:cs typeface="Merriweather" pitchFamily="34" charset="-120"/>
              </a:rPr>
              <a:t>Categorical Feature </a:t>
            </a:r>
            <a:r>
              <a:rPr lang="en-US" sz="4850" b="1" dirty="0">
                <a:solidFill>
                  <a:srgbClr val="F5F0F0"/>
                </a:solidFill>
                <a:latin typeface="Merriweather" pitchFamily="34" charset="0"/>
                <a:ea typeface="Merriweather" pitchFamily="34" charset="-122"/>
                <a:cs typeface="Merriweather" pitchFamily="34" charset="-120"/>
              </a:rPr>
              <a:t>)</a:t>
            </a:r>
            <a:endParaRPr lang="en-US" sz="4850" dirty="0"/>
          </a:p>
        </p:txBody>
      </p:sp>
      <p:pic>
        <p:nvPicPr>
          <p:cNvPr id="3" name="Image 0" descr="preencoded.png"/>
          <p:cNvPicPr>
            <a:picLocks noChangeAspect="1"/>
          </p:cNvPicPr>
          <p:nvPr/>
        </p:nvPicPr>
        <p:blipFill>
          <a:blip r:embed="rId3"/>
          <a:stretch>
            <a:fillRect/>
          </a:stretch>
        </p:blipFill>
        <p:spPr>
          <a:xfrm>
            <a:off x="863798" y="2145506"/>
            <a:ext cx="616982" cy="616982"/>
          </a:xfrm>
          <a:prstGeom prst="rect">
            <a:avLst/>
          </a:prstGeom>
        </p:spPr>
      </p:pic>
      <p:sp>
        <p:nvSpPr>
          <p:cNvPr id="4" name="Text 1"/>
          <p:cNvSpPr/>
          <p:nvPr/>
        </p:nvSpPr>
        <p:spPr>
          <a:xfrm>
            <a:off x="863798" y="3009305"/>
            <a:ext cx="4749879"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Categorical Feature Breakdown</a:t>
            </a:r>
            <a:endParaRPr lang="en-US" sz="2400" dirty="0"/>
          </a:p>
        </p:txBody>
      </p:sp>
      <p:sp>
        <p:nvSpPr>
          <p:cNvPr id="5" name="Text 2"/>
          <p:cNvSpPr/>
          <p:nvPr/>
        </p:nvSpPr>
        <p:spPr>
          <a:xfrm>
            <a:off x="863798" y="3542824"/>
            <a:ext cx="6266259"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Analyzed the number of unique categories in each categorical feature, ranging from 2 categories (e.g. Attrition_Flag, Gender) to 7 categories (e.g. Education_Level).</a:t>
            </a:r>
            <a:endParaRPr lang="en-US" sz="1900" dirty="0"/>
          </a:p>
        </p:txBody>
      </p:sp>
      <p:pic>
        <p:nvPicPr>
          <p:cNvPr id="6" name="Image 1" descr="preencoded.png"/>
          <p:cNvPicPr>
            <a:picLocks noChangeAspect="1"/>
          </p:cNvPicPr>
          <p:nvPr/>
        </p:nvPicPr>
        <p:blipFill>
          <a:blip r:embed="rId4"/>
          <a:stretch>
            <a:fillRect/>
          </a:stretch>
        </p:blipFill>
        <p:spPr>
          <a:xfrm>
            <a:off x="7500223" y="2145506"/>
            <a:ext cx="616982" cy="616982"/>
          </a:xfrm>
          <a:prstGeom prst="rect">
            <a:avLst/>
          </a:prstGeom>
        </p:spPr>
      </p:pic>
      <p:sp>
        <p:nvSpPr>
          <p:cNvPr id="7" name="Text 3"/>
          <p:cNvSpPr/>
          <p:nvPr/>
        </p:nvSpPr>
        <p:spPr>
          <a:xfrm>
            <a:off x="7500223" y="3009305"/>
            <a:ext cx="3544014"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Identifying Key Drivers</a:t>
            </a:r>
            <a:endParaRPr lang="en-US" sz="2400" dirty="0"/>
          </a:p>
        </p:txBody>
      </p:sp>
      <p:sp>
        <p:nvSpPr>
          <p:cNvPr id="8" name="Text 4"/>
          <p:cNvSpPr/>
          <p:nvPr/>
        </p:nvSpPr>
        <p:spPr>
          <a:xfrm>
            <a:off x="7500223" y="3542824"/>
            <a:ext cx="6266378"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Examined the distribution and frequency of categories within each feature to uncover potential relationships and identify the most influential variables in predicting customer churn.</a:t>
            </a:r>
            <a:endParaRPr lang="en-US" sz="1900" dirty="0"/>
          </a:p>
        </p:txBody>
      </p:sp>
      <p:sp>
        <p:nvSpPr>
          <p:cNvPr id="9" name="Shape 5"/>
          <p:cNvSpPr/>
          <p:nvPr/>
        </p:nvSpPr>
        <p:spPr>
          <a:xfrm>
            <a:off x="863798" y="5399723"/>
            <a:ext cx="12902803" cy="1949291"/>
          </a:xfrm>
          <a:prstGeom prst="roundRect">
            <a:avLst>
              <a:gd name="adj" fmla="val 5318"/>
            </a:avLst>
          </a:prstGeom>
          <a:solidFill>
            <a:srgbClr val="001D4D"/>
          </a:solidFill>
          <a:ln/>
        </p:spPr>
        <p:txBody>
          <a:bodyPr/>
          <a:lstStyle/>
          <a:p>
            <a:endParaRPr lang="en-US"/>
          </a:p>
        </p:txBody>
      </p:sp>
      <p:sp>
        <p:nvSpPr>
          <p:cNvPr id="10" name="Shape 6"/>
          <p:cNvSpPr/>
          <p:nvPr/>
        </p:nvSpPr>
        <p:spPr>
          <a:xfrm>
            <a:off x="851535" y="5399723"/>
            <a:ext cx="12927330" cy="1949291"/>
          </a:xfrm>
          <a:prstGeom prst="roundRect">
            <a:avLst>
              <a:gd name="adj" fmla="val 1899"/>
            </a:avLst>
          </a:prstGeom>
          <a:solidFill>
            <a:schemeClr val="tx1"/>
          </a:solidFill>
          <a:ln/>
        </p:spPr>
        <p:txBody>
          <a:bodyPr/>
          <a:lstStyle/>
          <a:p>
            <a:pPr>
              <a:lnSpc>
                <a:spcPct val="150000"/>
              </a:lnSpc>
            </a:pPr>
            <a:r>
              <a:rPr lang="en-US" b="0" dirty="0">
                <a:solidFill>
                  <a:srgbClr val="C586C0"/>
                </a:solidFill>
                <a:effectLst/>
                <a:latin typeface="Consolas" panose="020B0609020204030204" pitchFamily="49" charset="0"/>
              </a:rPr>
              <a:t>for</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n</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enumerate</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cat_columns</a:t>
            </a:r>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start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p>
          <a:p>
            <a:pPr>
              <a:lnSpc>
                <a:spcPct val="150000"/>
              </a:lnSpc>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f</a:t>
            </a:r>
            <a:r>
              <a:rPr lang="en-US" b="0" dirty="0">
                <a:solidFill>
                  <a:srgbClr val="CE9178"/>
                </a:solidFill>
                <a:effectLst/>
                <a:latin typeface="Consolas" panose="020B0609020204030204" pitchFamily="49" charset="0"/>
              </a:rPr>
              <a:t>'</a:t>
            </a:r>
            <a:r>
              <a:rPr lang="en-US" b="0" dirty="0">
                <a:solidFill>
                  <a:srgbClr val="569CD6"/>
                </a:solidFill>
                <a:effectLst/>
                <a:latin typeface="Consolas" panose="020B0609020204030204" pitchFamily="49" charset="0"/>
              </a:rPr>
              <a:t>{</a:t>
            </a:r>
            <a:r>
              <a:rPr lang="en-US" b="0" dirty="0">
                <a:solidFill>
                  <a:srgbClr val="9CDCFE"/>
                </a:solidFill>
                <a:effectLst/>
                <a:latin typeface="Consolas" panose="020B0609020204030204" pitchFamily="49" charset="0"/>
              </a:rPr>
              <a:t>n</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-The number of Categories in "</a:t>
            </a:r>
            <a:r>
              <a:rPr lang="en-US" b="0" dirty="0">
                <a:solidFill>
                  <a:srgbClr val="569CD6"/>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 is </a:t>
            </a:r>
            <a:r>
              <a:rPr lang="en-US" b="0" dirty="0">
                <a:solidFill>
                  <a:srgbClr val="569CD6"/>
                </a:solidFill>
                <a:effectLst/>
                <a:latin typeface="Consolas" panose="020B0609020204030204" pitchFamily="49" charset="0"/>
              </a:rPr>
              <a:t>{</a:t>
            </a:r>
            <a:r>
              <a:rPr lang="en-US" b="0" dirty="0">
                <a:solidFill>
                  <a:srgbClr val="9CDCFE"/>
                </a:solidFill>
                <a:effectLst/>
                <a:latin typeface="Consolas" panose="020B0609020204030204" pitchFamily="49" charset="0"/>
              </a:rPr>
              <a:t>data</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nunique</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 and The </a:t>
            </a:r>
            <a:r>
              <a:rPr lang="en-US" b="0" dirty="0" err="1">
                <a:solidFill>
                  <a:srgbClr val="CE9178"/>
                </a:solidFill>
                <a:effectLst/>
                <a:latin typeface="Consolas" panose="020B0609020204030204" pitchFamily="49" charset="0"/>
              </a:rPr>
              <a:t>Categries</a:t>
            </a:r>
            <a:r>
              <a:rPr lang="en-US" b="0" dirty="0">
                <a:solidFill>
                  <a:srgbClr val="CE9178"/>
                </a:solidFill>
                <a:effectLst/>
                <a:latin typeface="Consolas" panose="020B0609020204030204" pitchFamily="49" charset="0"/>
              </a:rPr>
              <a:t> is &gt; </a:t>
            </a:r>
            <a:r>
              <a:rPr lang="en-US" b="0" dirty="0">
                <a:solidFill>
                  <a:srgbClr val="569CD6"/>
                </a:solidFill>
                <a:effectLst/>
                <a:latin typeface="Consolas" panose="020B0609020204030204" pitchFamily="49" charset="0"/>
              </a:rPr>
              <a:t>{</a:t>
            </a:r>
            <a:r>
              <a:rPr lang="en-US" b="0" dirty="0">
                <a:solidFill>
                  <a:srgbClr val="9CDCFE"/>
                </a:solidFill>
                <a:effectLst/>
                <a:latin typeface="Consolas" panose="020B0609020204030204" pitchFamily="49" charset="0"/>
              </a:rPr>
              <a:t>data</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unique</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a:t>
            </a:r>
            <a:r>
              <a:rPr lang="en-US" b="0" dirty="0">
                <a:solidFill>
                  <a:srgbClr val="D7BA7D"/>
                </a:solidFill>
                <a:effectLst/>
                <a:latin typeface="Consolas" panose="020B0609020204030204" pitchFamily="49" charset="0"/>
              </a:rPr>
              <a:t>\n</a:t>
            </a:r>
            <a:r>
              <a:rPr lang="en-US" b="0" dirty="0">
                <a:solidFill>
                  <a:srgbClr val="CE9178"/>
                </a:solidFill>
                <a:effectLst/>
                <a:latin typeface="Consolas" panose="020B0609020204030204" pitchFamily="49" charset="0"/>
              </a:rPr>
              <a:t> '</a:t>
            </a:r>
            <a:r>
              <a:rPr lang="en-US" b="0" dirty="0">
                <a:solidFill>
                  <a:srgbClr val="CCCCCC"/>
                </a:solidFill>
                <a:effectLst/>
                <a:latin typeface="Consolas" panose="020B0609020204030204" pitchFamily="49" charset="0"/>
              </a:rPr>
              <a:t>)</a:t>
            </a:r>
          </a:p>
        </p:txBody>
      </p:sp>
      <p:pic>
        <p:nvPicPr>
          <p:cNvPr id="12" name="Picture 11"/>
          <p:cNvPicPr>
            <a:picLocks noChangeAspect="1"/>
          </p:cNvPicPr>
          <p:nvPr/>
        </p:nvPicPr>
        <p:blipFill>
          <a:blip r:embed="rId5"/>
          <a:stretch>
            <a:fillRect/>
          </a:stretch>
        </p:blipFill>
        <p:spPr>
          <a:xfrm>
            <a:off x="12879586" y="7759304"/>
            <a:ext cx="1750814" cy="4217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43295" y="505420"/>
            <a:ext cx="10660975" cy="574238"/>
          </a:xfrm>
          <a:prstGeom prst="rect">
            <a:avLst/>
          </a:prstGeom>
          <a:noFill/>
          <a:ln/>
        </p:spPr>
        <p:txBody>
          <a:bodyPr wrap="none" lIns="0" tIns="0" rIns="0" bIns="0" rtlCol="0" anchor="t"/>
          <a:lstStyle/>
          <a:p>
            <a:pPr marL="0" indent="0">
              <a:lnSpc>
                <a:spcPts val="4500"/>
              </a:lnSpc>
              <a:buNone/>
            </a:pPr>
            <a:r>
              <a:rPr lang="en-US" sz="3600" dirty="0">
                <a:solidFill>
                  <a:srgbClr val="F5F0F0"/>
                </a:solidFill>
                <a:latin typeface="Merriweather" pitchFamily="34" charset="0"/>
                <a:ea typeface="Merriweather" pitchFamily="34" charset="-122"/>
                <a:cs typeface="Merriweather" pitchFamily="34" charset="-120"/>
              </a:rPr>
              <a:t>Exploratory Data Analysis: Categorical Feature </a:t>
            </a:r>
            <a:endParaRPr lang="en-US" sz="3600" dirty="0"/>
          </a:p>
        </p:txBody>
      </p:sp>
      <p:sp>
        <p:nvSpPr>
          <p:cNvPr id="3" name="Shape 1"/>
          <p:cNvSpPr/>
          <p:nvPr/>
        </p:nvSpPr>
        <p:spPr>
          <a:xfrm>
            <a:off x="643295" y="1438037"/>
            <a:ext cx="4325422" cy="2119860"/>
          </a:xfrm>
          <a:prstGeom prst="roundRect">
            <a:avLst>
              <a:gd name="adj" fmla="val 2389"/>
            </a:avLst>
          </a:prstGeom>
          <a:noFill/>
          <a:ln w="7620">
            <a:solidFill>
              <a:srgbClr val="194A99"/>
            </a:solidFill>
            <a:prstDash val="solid"/>
          </a:ln>
        </p:spPr>
        <p:txBody>
          <a:bodyPr/>
          <a:lstStyle/>
          <a:p>
            <a:endParaRPr lang="en-US"/>
          </a:p>
        </p:txBody>
      </p:sp>
      <p:sp>
        <p:nvSpPr>
          <p:cNvPr id="4" name="Text 2"/>
          <p:cNvSpPr/>
          <p:nvPr/>
        </p:nvSpPr>
        <p:spPr>
          <a:xfrm>
            <a:off x="834628" y="1638538"/>
            <a:ext cx="3942755" cy="294084"/>
          </a:xfrm>
          <a:prstGeom prst="rect">
            <a:avLst/>
          </a:prstGeom>
          <a:noFill/>
          <a:ln/>
        </p:spPr>
        <p:txBody>
          <a:bodyPr wrap="none" lIns="0" tIns="0" rIns="0" bIns="0" rtlCol="0" anchor="t"/>
          <a:lstStyle/>
          <a:p>
            <a:pPr marL="0" indent="0" algn="ctr">
              <a:lnSpc>
                <a:spcPts val="2300"/>
              </a:lnSpc>
              <a:buNone/>
            </a:pPr>
            <a:r>
              <a:rPr lang="en-US" b="1" dirty="0">
                <a:solidFill>
                  <a:srgbClr val="E2E6E9"/>
                </a:solidFill>
                <a:latin typeface="Merriweather" pitchFamily="34" charset="0"/>
                <a:ea typeface="Merriweather" pitchFamily="34" charset="-122"/>
                <a:cs typeface="Merriweather" pitchFamily="34" charset="-120"/>
              </a:rPr>
              <a:t>Attrition_Flag</a:t>
            </a:r>
            <a:endParaRPr lang="en-US" b="1" dirty="0"/>
          </a:p>
        </p:txBody>
      </p:sp>
      <p:sp>
        <p:nvSpPr>
          <p:cNvPr id="5" name="Text 3"/>
          <p:cNvSpPr/>
          <p:nvPr/>
        </p:nvSpPr>
        <p:spPr>
          <a:xfrm>
            <a:off x="1128593" y="2042874"/>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a:pPr>
            <a:r>
              <a:rPr lang="en-US" dirty="0">
                <a:solidFill>
                  <a:srgbClr val="E2E6E9"/>
                </a:solidFill>
                <a:latin typeface="Merriweather" pitchFamily="34" charset="0"/>
                <a:ea typeface="Merriweather" pitchFamily="34" charset="-122"/>
                <a:cs typeface="Merriweather" pitchFamily="34" charset="-120"/>
              </a:rPr>
              <a:t>Existing </a:t>
            </a:r>
            <a:endParaRPr lang="en-US" dirty="0"/>
          </a:p>
        </p:txBody>
      </p:sp>
      <p:sp>
        <p:nvSpPr>
          <p:cNvPr id="6" name="Text 4"/>
          <p:cNvSpPr/>
          <p:nvPr/>
        </p:nvSpPr>
        <p:spPr>
          <a:xfrm>
            <a:off x="1128593" y="2401253"/>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2"/>
            </a:pPr>
            <a:r>
              <a:rPr lang="en-US" dirty="0">
                <a:solidFill>
                  <a:srgbClr val="E2E6E9"/>
                </a:solidFill>
                <a:latin typeface="Merriweather" pitchFamily="34" charset="0"/>
                <a:ea typeface="Merriweather" pitchFamily="34" charset="-122"/>
                <a:cs typeface="Merriweather" pitchFamily="34" charset="-120"/>
              </a:rPr>
              <a:t>Attrited</a:t>
            </a:r>
            <a:endParaRPr lang="en-US" sz="1400" dirty="0"/>
          </a:p>
        </p:txBody>
      </p:sp>
      <p:sp>
        <p:nvSpPr>
          <p:cNvPr id="7" name="Shape 5"/>
          <p:cNvSpPr/>
          <p:nvPr/>
        </p:nvSpPr>
        <p:spPr>
          <a:xfrm>
            <a:off x="5152430" y="1447205"/>
            <a:ext cx="4325422" cy="2110692"/>
          </a:xfrm>
          <a:prstGeom prst="roundRect">
            <a:avLst>
              <a:gd name="adj" fmla="val 2389"/>
            </a:avLst>
          </a:prstGeom>
          <a:noFill/>
          <a:ln w="7620">
            <a:solidFill>
              <a:srgbClr val="194A99"/>
            </a:solidFill>
            <a:prstDash val="solid"/>
          </a:ln>
        </p:spPr>
        <p:txBody>
          <a:bodyPr/>
          <a:lstStyle/>
          <a:p>
            <a:endParaRPr lang="en-US"/>
          </a:p>
        </p:txBody>
      </p:sp>
      <p:sp>
        <p:nvSpPr>
          <p:cNvPr id="8" name="Text 6"/>
          <p:cNvSpPr/>
          <p:nvPr/>
        </p:nvSpPr>
        <p:spPr>
          <a:xfrm>
            <a:off x="5343763" y="1638538"/>
            <a:ext cx="3942755" cy="294084"/>
          </a:xfrm>
          <a:prstGeom prst="rect">
            <a:avLst/>
          </a:prstGeom>
          <a:noFill/>
          <a:ln/>
        </p:spPr>
        <p:txBody>
          <a:bodyPr wrap="none" lIns="0" tIns="0" rIns="0" bIns="0" rtlCol="0" anchor="t"/>
          <a:lstStyle/>
          <a:p>
            <a:pPr marL="0" indent="0" algn="ctr">
              <a:lnSpc>
                <a:spcPts val="2300"/>
              </a:lnSpc>
              <a:buNone/>
            </a:pPr>
            <a:r>
              <a:rPr lang="en-US" sz="1400" b="1" dirty="0">
                <a:solidFill>
                  <a:srgbClr val="E2E6E9"/>
                </a:solidFill>
                <a:latin typeface="Merriweather" pitchFamily="34" charset="0"/>
                <a:ea typeface="Merriweather" pitchFamily="34" charset="-122"/>
                <a:cs typeface="Merriweather" pitchFamily="34" charset="-120"/>
              </a:rPr>
              <a:t>Gender</a:t>
            </a:r>
            <a:endParaRPr lang="en-US" sz="1400" b="1" dirty="0"/>
          </a:p>
        </p:txBody>
      </p:sp>
      <p:sp>
        <p:nvSpPr>
          <p:cNvPr id="9" name="Text 7"/>
          <p:cNvSpPr/>
          <p:nvPr/>
        </p:nvSpPr>
        <p:spPr>
          <a:xfrm>
            <a:off x="5637728" y="2042874"/>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a:pPr>
            <a:r>
              <a:rPr lang="en-US" dirty="0">
                <a:solidFill>
                  <a:srgbClr val="E2E6E9"/>
                </a:solidFill>
                <a:latin typeface="Merriweather" pitchFamily="34" charset="0"/>
                <a:ea typeface="Merriweather" pitchFamily="34" charset="-122"/>
                <a:cs typeface="Merriweather" pitchFamily="34" charset="-120"/>
              </a:rPr>
              <a:t>Male</a:t>
            </a:r>
            <a:endParaRPr lang="en-US" dirty="0"/>
          </a:p>
        </p:txBody>
      </p:sp>
      <p:sp>
        <p:nvSpPr>
          <p:cNvPr id="10" name="Text 8"/>
          <p:cNvSpPr/>
          <p:nvPr/>
        </p:nvSpPr>
        <p:spPr>
          <a:xfrm>
            <a:off x="5637728" y="2401253"/>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2"/>
            </a:pPr>
            <a:r>
              <a:rPr lang="en-US" sz="1400" dirty="0">
                <a:solidFill>
                  <a:srgbClr val="E2E6E9"/>
                </a:solidFill>
                <a:latin typeface="Merriweather" pitchFamily="34" charset="0"/>
                <a:ea typeface="Merriweather" pitchFamily="34" charset="-122"/>
                <a:cs typeface="Merriweather" pitchFamily="34" charset="-120"/>
              </a:rPr>
              <a:t> </a:t>
            </a:r>
            <a:r>
              <a:rPr lang="en-US" dirty="0">
                <a:solidFill>
                  <a:srgbClr val="E2E6E9"/>
                </a:solidFill>
                <a:latin typeface="Merriweather" pitchFamily="34" charset="0"/>
                <a:ea typeface="Merriweather" pitchFamily="34" charset="-122"/>
                <a:cs typeface="Merriweather" pitchFamily="34" charset="-120"/>
              </a:rPr>
              <a:t>Female</a:t>
            </a:r>
            <a:endParaRPr lang="en-US" sz="1400" dirty="0"/>
          </a:p>
        </p:txBody>
      </p:sp>
      <p:sp>
        <p:nvSpPr>
          <p:cNvPr id="11" name="Shape 9"/>
          <p:cNvSpPr/>
          <p:nvPr/>
        </p:nvSpPr>
        <p:spPr>
          <a:xfrm>
            <a:off x="9698144" y="1441206"/>
            <a:ext cx="4325422" cy="2116691"/>
          </a:xfrm>
          <a:prstGeom prst="roundRect">
            <a:avLst>
              <a:gd name="adj" fmla="val 2389"/>
            </a:avLst>
          </a:prstGeom>
          <a:noFill/>
          <a:ln w="7620">
            <a:solidFill>
              <a:srgbClr val="194A99"/>
            </a:solidFill>
            <a:prstDash val="solid"/>
          </a:ln>
        </p:spPr>
        <p:txBody>
          <a:bodyPr/>
          <a:lstStyle/>
          <a:p>
            <a:endParaRPr lang="en-US"/>
          </a:p>
        </p:txBody>
      </p:sp>
      <p:sp>
        <p:nvSpPr>
          <p:cNvPr id="12" name="Text 10"/>
          <p:cNvSpPr/>
          <p:nvPr/>
        </p:nvSpPr>
        <p:spPr>
          <a:xfrm>
            <a:off x="9852898" y="1638538"/>
            <a:ext cx="3942755" cy="294084"/>
          </a:xfrm>
          <a:prstGeom prst="rect">
            <a:avLst/>
          </a:prstGeom>
          <a:noFill/>
          <a:ln/>
        </p:spPr>
        <p:txBody>
          <a:bodyPr wrap="none" lIns="0" tIns="0" rIns="0" bIns="0" rtlCol="0" anchor="t"/>
          <a:lstStyle/>
          <a:p>
            <a:pPr marL="0" indent="0" algn="ctr">
              <a:lnSpc>
                <a:spcPts val="2300"/>
              </a:lnSpc>
              <a:buNone/>
            </a:pPr>
            <a:r>
              <a:rPr lang="en-US" sz="1400" dirty="0">
                <a:solidFill>
                  <a:srgbClr val="E2E6E9"/>
                </a:solidFill>
                <a:latin typeface="Merriweather" pitchFamily="34" charset="0"/>
                <a:ea typeface="Merriweather" pitchFamily="34" charset="-122"/>
                <a:cs typeface="Merriweather" pitchFamily="34" charset="-120"/>
              </a:rPr>
              <a:t>Education_Level</a:t>
            </a:r>
            <a:endParaRPr lang="en-US" sz="1400" dirty="0"/>
          </a:p>
        </p:txBody>
      </p:sp>
      <p:sp>
        <p:nvSpPr>
          <p:cNvPr id="13" name="Text 11"/>
          <p:cNvSpPr/>
          <p:nvPr/>
        </p:nvSpPr>
        <p:spPr>
          <a:xfrm>
            <a:off x="9926571" y="2075722"/>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a:pPr>
            <a:r>
              <a:rPr lang="en-US" dirty="0">
                <a:solidFill>
                  <a:srgbClr val="E2E6E9"/>
                </a:solidFill>
                <a:latin typeface="Merriweather" pitchFamily="34" charset="0"/>
                <a:ea typeface="Merriweather" pitchFamily="34" charset="-122"/>
                <a:cs typeface="Merriweather" pitchFamily="34" charset="-120"/>
              </a:rPr>
              <a:t>High School</a:t>
            </a:r>
            <a:endParaRPr lang="en-US" dirty="0"/>
          </a:p>
        </p:txBody>
      </p:sp>
      <p:sp>
        <p:nvSpPr>
          <p:cNvPr id="14" name="Text 12"/>
          <p:cNvSpPr/>
          <p:nvPr/>
        </p:nvSpPr>
        <p:spPr>
          <a:xfrm>
            <a:off x="12199683" y="2054534"/>
            <a:ext cx="1375677" cy="295353"/>
          </a:xfrm>
          <a:prstGeom prst="rect">
            <a:avLst/>
          </a:prstGeom>
          <a:noFill/>
          <a:ln/>
        </p:spPr>
        <p:txBody>
          <a:bodyPr wrap="none" lIns="0" tIns="0" rIns="0" bIns="0" rtlCol="0" anchor="t"/>
          <a:lstStyle/>
          <a:p>
            <a:pPr marL="342900" indent="-342900" algn="l">
              <a:lnSpc>
                <a:spcPts val="2300"/>
              </a:lnSpc>
              <a:buSzPct val="100000"/>
              <a:buFont typeface="+mj-lt"/>
              <a:buAutoNum type="arabicPeriod" startAt="2"/>
            </a:pPr>
            <a:r>
              <a:rPr lang="en-US" dirty="0">
                <a:solidFill>
                  <a:srgbClr val="E2E6E9"/>
                </a:solidFill>
                <a:latin typeface="Merriweather" pitchFamily="34" charset="0"/>
                <a:ea typeface="Merriweather" pitchFamily="34" charset="-122"/>
                <a:cs typeface="Merriweather" pitchFamily="34" charset="-120"/>
              </a:rPr>
              <a:t> Graduate</a:t>
            </a:r>
            <a:endParaRPr lang="en-US" dirty="0"/>
          </a:p>
        </p:txBody>
      </p:sp>
      <p:sp>
        <p:nvSpPr>
          <p:cNvPr id="15" name="Text 13"/>
          <p:cNvSpPr/>
          <p:nvPr/>
        </p:nvSpPr>
        <p:spPr>
          <a:xfrm>
            <a:off x="9926571" y="2390828"/>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3"/>
            </a:pPr>
            <a:r>
              <a:rPr lang="en-US" dirty="0">
                <a:solidFill>
                  <a:srgbClr val="E2E6E9"/>
                </a:solidFill>
                <a:latin typeface="Merriweather" pitchFamily="34" charset="0"/>
                <a:ea typeface="Merriweather" pitchFamily="34" charset="-122"/>
                <a:cs typeface="Merriweather" pitchFamily="34" charset="-120"/>
              </a:rPr>
              <a:t>Uneducated</a:t>
            </a:r>
            <a:endParaRPr lang="en-US" sz="1400" dirty="0"/>
          </a:p>
        </p:txBody>
      </p:sp>
      <p:sp>
        <p:nvSpPr>
          <p:cNvPr id="16" name="Text 14"/>
          <p:cNvSpPr/>
          <p:nvPr/>
        </p:nvSpPr>
        <p:spPr>
          <a:xfrm>
            <a:off x="12208625" y="2382725"/>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4"/>
            </a:pPr>
            <a:r>
              <a:rPr lang="en-US" dirty="0">
                <a:solidFill>
                  <a:srgbClr val="E2E6E9"/>
                </a:solidFill>
                <a:latin typeface="Merriweather" pitchFamily="34" charset="0"/>
                <a:ea typeface="Merriweather" pitchFamily="34" charset="-122"/>
                <a:cs typeface="Merriweather" pitchFamily="34" charset="-120"/>
              </a:rPr>
              <a:t> College</a:t>
            </a:r>
            <a:endParaRPr lang="en-US" dirty="0"/>
          </a:p>
        </p:txBody>
      </p:sp>
      <p:sp>
        <p:nvSpPr>
          <p:cNvPr id="17" name="Text 15"/>
          <p:cNvSpPr/>
          <p:nvPr/>
        </p:nvSpPr>
        <p:spPr>
          <a:xfrm>
            <a:off x="9926569" y="2777699"/>
            <a:ext cx="20446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5"/>
            </a:pPr>
            <a:r>
              <a:rPr lang="en-US" dirty="0">
                <a:solidFill>
                  <a:srgbClr val="E2E6E9"/>
                </a:solidFill>
                <a:latin typeface="Merriweather" pitchFamily="34" charset="0"/>
                <a:ea typeface="Merriweather" pitchFamily="34" charset="-122"/>
                <a:cs typeface="Merriweather" pitchFamily="34" charset="-120"/>
              </a:rPr>
              <a:t>Post-Graduate </a:t>
            </a:r>
            <a:endParaRPr lang="en-US" dirty="0"/>
          </a:p>
        </p:txBody>
      </p:sp>
      <p:sp>
        <p:nvSpPr>
          <p:cNvPr id="18" name="Text 16"/>
          <p:cNvSpPr/>
          <p:nvPr/>
        </p:nvSpPr>
        <p:spPr>
          <a:xfrm>
            <a:off x="12199683" y="2798721"/>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6"/>
            </a:pPr>
            <a:r>
              <a:rPr lang="en-US" dirty="0">
                <a:solidFill>
                  <a:srgbClr val="E2E6E9"/>
                </a:solidFill>
                <a:latin typeface="Merriweather" pitchFamily="34" charset="0"/>
                <a:ea typeface="Merriweather" pitchFamily="34" charset="-122"/>
                <a:cs typeface="Merriweather" pitchFamily="34" charset="-120"/>
              </a:rPr>
              <a:t>Doctorate</a:t>
            </a:r>
            <a:endParaRPr lang="en-US" dirty="0"/>
          </a:p>
        </p:txBody>
      </p:sp>
      <p:sp>
        <p:nvSpPr>
          <p:cNvPr id="19" name="Text 17"/>
          <p:cNvSpPr/>
          <p:nvPr/>
        </p:nvSpPr>
        <p:spPr>
          <a:xfrm>
            <a:off x="9965827" y="3089629"/>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7"/>
            </a:pPr>
            <a:r>
              <a:rPr lang="en-US" dirty="0">
                <a:solidFill>
                  <a:srgbClr val="E2E6E9"/>
                </a:solidFill>
                <a:latin typeface="Merriweather" pitchFamily="34" charset="0"/>
                <a:ea typeface="Merriweather" pitchFamily="34" charset="-122"/>
                <a:cs typeface="Merriweather" pitchFamily="34" charset="-120"/>
              </a:rPr>
              <a:t>Unknown</a:t>
            </a:r>
            <a:endParaRPr lang="en-US" dirty="0"/>
          </a:p>
        </p:txBody>
      </p:sp>
      <p:sp>
        <p:nvSpPr>
          <p:cNvPr id="38" name="Text 36"/>
          <p:cNvSpPr/>
          <p:nvPr/>
        </p:nvSpPr>
        <p:spPr>
          <a:xfrm>
            <a:off x="10146863" y="6167795"/>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3"/>
            </a:pPr>
            <a:endParaRPr lang="en-US" sz="1400" dirty="0"/>
          </a:p>
        </p:txBody>
      </p:sp>
      <p:pic>
        <p:nvPicPr>
          <p:cNvPr id="40" name="Picture 39"/>
          <p:cNvPicPr>
            <a:picLocks noChangeAspect="1"/>
          </p:cNvPicPr>
          <p:nvPr/>
        </p:nvPicPr>
        <p:blipFill>
          <a:blip r:embed="rId3"/>
          <a:stretch>
            <a:fillRect/>
          </a:stretch>
        </p:blipFill>
        <p:spPr>
          <a:xfrm>
            <a:off x="12682062" y="7762518"/>
            <a:ext cx="1948338" cy="469308"/>
          </a:xfrm>
          <a:prstGeom prst="rect">
            <a:avLst/>
          </a:prstGeom>
        </p:spPr>
      </p:pic>
      <p:sp>
        <p:nvSpPr>
          <p:cNvPr id="42" name="Shape 18"/>
          <p:cNvSpPr/>
          <p:nvPr/>
        </p:nvSpPr>
        <p:spPr>
          <a:xfrm>
            <a:off x="515030" y="4850587"/>
            <a:ext cx="4325422" cy="2169013"/>
          </a:xfrm>
          <a:prstGeom prst="roundRect">
            <a:avLst>
              <a:gd name="adj" fmla="val 2693"/>
            </a:avLst>
          </a:prstGeom>
          <a:noFill/>
          <a:ln w="7620">
            <a:solidFill>
              <a:srgbClr val="194A99"/>
            </a:solidFill>
            <a:prstDash val="solid"/>
          </a:ln>
        </p:spPr>
        <p:txBody>
          <a:bodyPr/>
          <a:lstStyle/>
          <a:p>
            <a:endParaRPr lang="en-US"/>
          </a:p>
        </p:txBody>
      </p:sp>
      <p:sp>
        <p:nvSpPr>
          <p:cNvPr id="43" name="Text 19"/>
          <p:cNvSpPr/>
          <p:nvPr/>
        </p:nvSpPr>
        <p:spPr>
          <a:xfrm>
            <a:off x="713985" y="4974450"/>
            <a:ext cx="3942755" cy="294084"/>
          </a:xfrm>
          <a:prstGeom prst="rect">
            <a:avLst/>
          </a:prstGeom>
          <a:noFill/>
          <a:ln/>
        </p:spPr>
        <p:txBody>
          <a:bodyPr wrap="none" lIns="0" tIns="0" rIns="0" bIns="0" rtlCol="0" anchor="t"/>
          <a:lstStyle/>
          <a:p>
            <a:pPr marL="0" indent="0" algn="ctr">
              <a:lnSpc>
                <a:spcPts val="2300"/>
              </a:lnSpc>
              <a:buNone/>
            </a:pPr>
            <a:r>
              <a:rPr lang="en-US" b="1" dirty="0">
                <a:solidFill>
                  <a:srgbClr val="E2E6E9"/>
                </a:solidFill>
                <a:latin typeface="Merriweather" pitchFamily="34" charset="0"/>
                <a:ea typeface="Merriweather" pitchFamily="34" charset="-122"/>
                <a:cs typeface="Merriweather" pitchFamily="34" charset="-120"/>
              </a:rPr>
              <a:t>Marital_Status</a:t>
            </a:r>
            <a:endParaRPr lang="en-US" dirty="0"/>
          </a:p>
        </p:txBody>
      </p:sp>
      <p:sp>
        <p:nvSpPr>
          <p:cNvPr id="44" name="Text 20"/>
          <p:cNvSpPr/>
          <p:nvPr/>
        </p:nvSpPr>
        <p:spPr>
          <a:xfrm>
            <a:off x="1007950" y="5378786"/>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a:pPr>
            <a:r>
              <a:rPr lang="en-US" dirty="0">
                <a:solidFill>
                  <a:srgbClr val="E2E6E9"/>
                </a:solidFill>
                <a:latin typeface="Merriweather" pitchFamily="34" charset="0"/>
                <a:ea typeface="Merriweather" pitchFamily="34" charset="-122"/>
                <a:cs typeface="Merriweather" pitchFamily="34" charset="-120"/>
              </a:rPr>
              <a:t>Married,</a:t>
            </a:r>
            <a:endParaRPr lang="en-US" dirty="0"/>
          </a:p>
        </p:txBody>
      </p:sp>
      <p:sp>
        <p:nvSpPr>
          <p:cNvPr id="45" name="Text 21"/>
          <p:cNvSpPr/>
          <p:nvPr/>
        </p:nvSpPr>
        <p:spPr>
          <a:xfrm>
            <a:off x="1007950" y="5737164"/>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2"/>
            </a:pPr>
            <a:r>
              <a:rPr lang="en-US" dirty="0">
                <a:solidFill>
                  <a:srgbClr val="E2E6E9"/>
                </a:solidFill>
                <a:latin typeface="Merriweather" pitchFamily="34" charset="0"/>
                <a:ea typeface="Merriweather" pitchFamily="34" charset="-122"/>
                <a:cs typeface="Merriweather" pitchFamily="34" charset="-120"/>
              </a:rPr>
              <a:t> Single,</a:t>
            </a:r>
            <a:endParaRPr lang="en-US" dirty="0"/>
          </a:p>
        </p:txBody>
      </p:sp>
      <p:sp>
        <p:nvSpPr>
          <p:cNvPr id="46" name="Text 22"/>
          <p:cNvSpPr/>
          <p:nvPr/>
        </p:nvSpPr>
        <p:spPr>
          <a:xfrm>
            <a:off x="1007950" y="6095542"/>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3"/>
            </a:pPr>
            <a:r>
              <a:rPr lang="en-US" dirty="0">
                <a:solidFill>
                  <a:srgbClr val="E2E6E9"/>
                </a:solidFill>
                <a:latin typeface="Merriweather" pitchFamily="34" charset="0"/>
                <a:ea typeface="Merriweather" pitchFamily="34" charset="-122"/>
                <a:cs typeface="Merriweather" pitchFamily="34" charset="-120"/>
              </a:rPr>
              <a:t> Unknown,</a:t>
            </a:r>
            <a:endParaRPr lang="en-US" dirty="0"/>
          </a:p>
        </p:txBody>
      </p:sp>
      <p:sp>
        <p:nvSpPr>
          <p:cNvPr id="47" name="Text 23"/>
          <p:cNvSpPr/>
          <p:nvPr/>
        </p:nvSpPr>
        <p:spPr>
          <a:xfrm>
            <a:off x="1007950" y="6453920"/>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4"/>
            </a:pPr>
            <a:r>
              <a:rPr lang="en-US" dirty="0">
                <a:solidFill>
                  <a:srgbClr val="E2E6E9"/>
                </a:solidFill>
                <a:latin typeface="Merriweather" pitchFamily="34" charset="0"/>
                <a:ea typeface="Merriweather" pitchFamily="34" charset="-122"/>
                <a:cs typeface="Merriweather" pitchFamily="34" charset="-120"/>
              </a:rPr>
              <a:t> Divorced</a:t>
            </a:r>
            <a:endParaRPr lang="en-US" dirty="0"/>
          </a:p>
        </p:txBody>
      </p:sp>
      <p:sp>
        <p:nvSpPr>
          <p:cNvPr id="48" name="Shape 24"/>
          <p:cNvSpPr/>
          <p:nvPr/>
        </p:nvSpPr>
        <p:spPr>
          <a:xfrm>
            <a:off x="4998720" y="4859755"/>
            <a:ext cx="4325422" cy="2159845"/>
          </a:xfrm>
          <a:prstGeom prst="roundRect">
            <a:avLst>
              <a:gd name="adj" fmla="val 2693"/>
            </a:avLst>
          </a:prstGeom>
          <a:noFill/>
          <a:ln w="7620">
            <a:solidFill>
              <a:srgbClr val="194A99"/>
            </a:solidFill>
            <a:prstDash val="solid"/>
          </a:ln>
        </p:spPr>
        <p:txBody>
          <a:bodyPr/>
          <a:lstStyle/>
          <a:p>
            <a:endParaRPr lang="en-US"/>
          </a:p>
        </p:txBody>
      </p:sp>
      <p:sp>
        <p:nvSpPr>
          <p:cNvPr id="49" name="Text 25"/>
          <p:cNvSpPr/>
          <p:nvPr/>
        </p:nvSpPr>
        <p:spPr>
          <a:xfrm>
            <a:off x="6045723" y="4974450"/>
            <a:ext cx="2297430" cy="287179"/>
          </a:xfrm>
          <a:prstGeom prst="rect">
            <a:avLst/>
          </a:prstGeom>
          <a:noFill/>
          <a:ln/>
        </p:spPr>
        <p:txBody>
          <a:bodyPr wrap="none" lIns="0" tIns="0" rIns="0" bIns="0" rtlCol="0" anchor="t"/>
          <a:lstStyle/>
          <a:p>
            <a:pPr marL="0" indent="0" algn="ctr">
              <a:lnSpc>
                <a:spcPts val="2250"/>
              </a:lnSpc>
              <a:buNone/>
            </a:pPr>
            <a:r>
              <a:rPr lang="en-US" sz="1800" dirty="0">
                <a:solidFill>
                  <a:srgbClr val="E2E6E9"/>
                </a:solidFill>
                <a:latin typeface="Merriweather" pitchFamily="34" charset="0"/>
                <a:ea typeface="Merriweather" pitchFamily="34" charset="-122"/>
                <a:cs typeface="Merriweather" pitchFamily="34" charset="-120"/>
              </a:rPr>
              <a:t>Income_Category</a:t>
            </a:r>
            <a:endParaRPr lang="en-US" sz="1800" dirty="0"/>
          </a:p>
        </p:txBody>
      </p:sp>
      <p:sp>
        <p:nvSpPr>
          <p:cNvPr id="50" name="Text 26"/>
          <p:cNvSpPr/>
          <p:nvPr/>
        </p:nvSpPr>
        <p:spPr>
          <a:xfrm>
            <a:off x="5183579" y="5371880"/>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a:pPr>
            <a:r>
              <a:rPr lang="en-US" sz="1400" dirty="0">
                <a:solidFill>
                  <a:srgbClr val="E2E6E9"/>
                </a:solidFill>
                <a:latin typeface="Merriweather" pitchFamily="34" charset="0"/>
                <a:ea typeface="Merriweather" pitchFamily="34" charset="-122"/>
                <a:cs typeface="Merriweather" pitchFamily="34" charset="-120"/>
              </a:rPr>
              <a:t>Less than $40K,</a:t>
            </a:r>
            <a:endParaRPr lang="en-US" sz="1400" dirty="0"/>
          </a:p>
        </p:txBody>
      </p:sp>
      <p:sp>
        <p:nvSpPr>
          <p:cNvPr id="51" name="Text 27"/>
          <p:cNvSpPr/>
          <p:nvPr/>
        </p:nvSpPr>
        <p:spPr>
          <a:xfrm>
            <a:off x="7462123" y="5384660"/>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2"/>
            </a:pPr>
            <a:r>
              <a:rPr lang="en-US" sz="1400" dirty="0">
                <a:solidFill>
                  <a:srgbClr val="E2E6E9"/>
                </a:solidFill>
                <a:latin typeface="Merriweather" pitchFamily="34" charset="0"/>
                <a:ea typeface="Merriweather" pitchFamily="34" charset="-122"/>
                <a:cs typeface="Merriweather" pitchFamily="34" charset="-120"/>
              </a:rPr>
              <a:t> $40K - $60K,</a:t>
            </a:r>
            <a:endParaRPr lang="en-US" sz="1400" dirty="0"/>
          </a:p>
        </p:txBody>
      </p:sp>
      <p:sp>
        <p:nvSpPr>
          <p:cNvPr id="52" name="Text 28"/>
          <p:cNvSpPr/>
          <p:nvPr/>
        </p:nvSpPr>
        <p:spPr>
          <a:xfrm>
            <a:off x="5190055" y="5855183"/>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3"/>
            </a:pPr>
            <a:r>
              <a:rPr lang="en-US" sz="1400" dirty="0">
                <a:solidFill>
                  <a:srgbClr val="E2E6E9"/>
                </a:solidFill>
                <a:latin typeface="Merriweather" pitchFamily="34" charset="0"/>
                <a:ea typeface="Merriweather" pitchFamily="34" charset="-122"/>
                <a:cs typeface="Merriweather" pitchFamily="34" charset="-120"/>
              </a:rPr>
              <a:t> $60K - $80K,</a:t>
            </a:r>
            <a:endParaRPr lang="en-US" sz="1400" dirty="0"/>
          </a:p>
        </p:txBody>
      </p:sp>
      <p:sp>
        <p:nvSpPr>
          <p:cNvPr id="53" name="Text 29"/>
          <p:cNvSpPr/>
          <p:nvPr/>
        </p:nvSpPr>
        <p:spPr>
          <a:xfrm>
            <a:off x="7462123" y="5799250"/>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4"/>
            </a:pPr>
            <a:r>
              <a:rPr lang="en-US" sz="1400" dirty="0">
                <a:solidFill>
                  <a:srgbClr val="E2E6E9"/>
                </a:solidFill>
                <a:latin typeface="Merriweather" pitchFamily="34" charset="0"/>
                <a:ea typeface="Merriweather" pitchFamily="34" charset="-122"/>
                <a:cs typeface="Merriweather" pitchFamily="34" charset="-120"/>
              </a:rPr>
              <a:t> $80K - $100K,</a:t>
            </a:r>
            <a:endParaRPr lang="en-US" sz="1400" dirty="0"/>
          </a:p>
        </p:txBody>
      </p:sp>
      <p:sp>
        <p:nvSpPr>
          <p:cNvPr id="54" name="Text 30"/>
          <p:cNvSpPr/>
          <p:nvPr/>
        </p:nvSpPr>
        <p:spPr>
          <a:xfrm>
            <a:off x="5202042" y="6324847"/>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5"/>
            </a:pPr>
            <a:r>
              <a:rPr lang="en-US" sz="1400" dirty="0">
                <a:solidFill>
                  <a:srgbClr val="E2E6E9"/>
                </a:solidFill>
                <a:latin typeface="Merriweather" pitchFamily="34" charset="0"/>
                <a:ea typeface="Merriweather" pitchFamily="34" charset="-122"/>
                <a:cs typeface="Merriweather" pitchFamily="34" charset="-120"/>
              </a:rPr>
              <a:t> $100K - $120K, </a:t>
            </a:r>
            <a:endParaRPr lang="en-US" sz="1400" dirty="0"/>
          </a:p>
        </p:txBody>
      </p:sp>
      <p:sp>
        <p:nvSpPr>
          <p:cNvPr id="55" name="Text 31"/>
          <p:cNvSpPr/>
          <p:nvPr/>
        </p:nvSpPr>
        <p:spPr>
          <a:xfrm>
            <a:off x="7511734" y="6349181"/>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6"/>
            </a:pPr>
            <a:r>
              <a:rPr lang="en-US" sz="1400" dirty="0">
                <a:solidFill>
                  <a:srgbClr val="E2E6E9"/>
                </a:solidFill>
                <a:latin typeface="Merriweather" pitchFamily="34" charset="0"/>
                <a:ea typeface="Merriweather" pitchFamily="34" charset="-122"/>
                <a:cs typeface="Merriweather" pitchFamily="34" charset="-120"/>
              </a:rPr>
              <a:t>$120K+</a:t>
            </a:r>
            <a:endParaRPr lang="en-US" sz="1400" dirty="0"/>
          </a:p>
        </p:txBody>
      </p:sp>
      <p:sp>
        <p:nvSpPr>
          <p:cNvPr id="56" name="Shape 32"/>
          <p:cNvSpPr/>
          <p:nvPr/>
        </p:nvSpPr>
        <p:spPr>
          <a:xfrm>
            <a:off x="9540922" y="4859755"/>
            <a:ext cx="4325422" cy="2159845"/>
          </a:xfrm>
          <a:prstGeom prst="roundRect">
            <a:avLst>
              <a:gd name="adj" fmla="val 2693"/>
            </a:avLst>
          </a:prstGeom>
          <a:noFill/>
          <a:ln w="7620">
            <a:solidFill>
              <a:srgbClr val="194A99"/>
            </a:solidFill>
            <a:prstDash val="solid"/>
          </a:ln>
        </p:spPr>
        <p:txBody>
          <a:bodyPr/>
          <a:lstStyle/>
          <a:p>
            <a:endParaRPr lang="en-US"/>
          </a:p>
        </p:txBody>
      </p:sp>
      <p:sp>
        <p:nvSpPr>
          <p:cNvPr id="57" name="Text 33"/>
          <p:cNvSpPr/>
          <p:nvPr/>
        </p:nvSpPr>
        <p:spPr>
          <a:xfrm>
            <a:off x="10554858" y="4974450"/>
            <a:ext cx="2297430" cy="287179"/>
          </a:xfrm>
          <a:prstGeom prst="rect">
            <a:avLst/>
          </a:prstGeom>
          <a:noFill/>
          <a:ln/>
        </p:spPr>
        <p:txBody>
          <a:bodyPr wrap="none" lIns="0" tIns="0" rIns="0" bIns="0" rtlCol="0" anchor="t"/>
          <a:lstStyle/>
          <a:p>
            <a:pPr marL="0" indent="0" algn="ctr">
              <a:lnSpc>
                <a:spcPts val="2250"/>
              </a:lnSpc>
              <a:buNone/>
            </a:pPr>
            <a:r>
              <a:rPr lang="en-US" sz="1800" dirty="0">
                <a:solidFill>
                  <a:srgbClr val="E2E6E9"/>
                </a:solidFill>
                <a:latin typeface="Merriweather" pitchFamily="34" charset="0"/>
                <a:ea typeface="Merriweather" pitchFamily="34" charset="-122"/>
                <a:cs typeface="Merriweather" pitchFamily="34" charset="-120"/>
              </a:rPr>
              <a:t>Card Category</a:t>
            </a:r>
            <a:endParaRPr lang="en-US" sz="1800" dirty="0"/>
          </a:p>
        </p:txBody>
      </p:sp>
      <p:sp>
        <p:nvSpPr>
          <p:cNvPr id="58" name="Text 34"/>
          <p:cNvSpPr/>
          <p:nvPr/>
        </p:nvSpPr>
        <p:spPr>
          <a:xfrm>
            <a:off x="10014602" y="5367320"/>
            <a:ext cx="1761325" cy="260883"/>
          </a:xfrm>
          <a:prstGeom prst="rect">
            <a:avLst/>
          </a:prstGeom>
          <a:noFill/>
          <a:ln/>
        </p:spPr>
        <p:txBody>
          <a:bodyPr wrap="none" lIns="0" tIns="0" rIns="0" bIns="0" rtlCol="0" anchor="t"/>
          <a:lstStyle/>
          <a:p>
            <a:pPr marL="342900" indent="-342900" algn="l">
              <a:lnSpc>
                <a:spcPts val="2300"/>
              </a:lnSpc>
              <a:buSzPct val="100000"/>
              <a:buFont typeface="+mj-lt"/>
              <a:buAutoNum type="arabicPeriod"/>
            </a:pPr>
            <a:r>
              <a:rPr lang="en-US" dirty="0">
                <a:solidFill>
                  <a:srgbClr val="E2E6E9"/>
                </a:solidFill>
                <a:latin typeface="Merriweather" pitchFamily="34" charset="0"/>
                <a:ea typeface="Merriweather" pitchFamily="34" charset="-122"/>
                <a:cs typeface="Merriweather" pitchFamily="34" charset="-120"/>
              </a:rPr>
              <a:t>Blue,</a:t>
            </a:r>
            <a:endParaRPr lang="en-US" dirty="0"/>
          </a:p>
        </p:txBody>
      </p:sp>
      <p:sp>
        <p:nvSpPr>
          <p:cNvPr id="59" name="Text 35"/>
          <p:cNvSpPr/>
          <p:nvPr/>
        </p:nvSpPr>
        <p:spPr>
          <a:xfrm>
            <a:off x="10026220" y="5730259"/>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2"/>
            </a:pPr>
            <a:r>
              <a:rPr lang="en-US" dirty="0">
                <a:solidFill>
                  <a:srgbClr val="E2E6E9"/>
                </a:solidFill>
                <a:latin typeface="Merriweather" pitchFamily="34" charset="0"/>
                <a:ea typeface="Merriweather" pitchFamily="34" charset="-122"/>
                <a:cs typeface="Merriweather" pitchFamily="34" charset="-120"/>
              </a:rPr>
              <a:t>Gold,</a:t>
            </a:r>
            <a:endParaRPr lang="en-US" dirty="0"/>
          </a:p>
        </p:txBody>
      </p:sp>
      <p:sp>
        <p:nvSpPr>
          <p:cNvPr id="60" name="Text 36"/>
          <p:cNvSpPr/>
          <p:nvPr/>
        </p:nvSpPr>
        <p:spPr>
          <a:xfrm>
            <a:off x="10026220" y="6088637"/>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3"/>
            </a:pPr>
            <a:r>
              <a:rPr lang="en-US" dirty="0">
                <a:solidFill>
                  <a:srgbClr val="E2E6E9"/>
                </a:solidFill>
                <a:latin typeface="Merriweather" pitchFamily="34" charset="0"/>
                <a:ea typeface="Merriweather" pitchFamily="34" charset="-122"/>
                <a:cs typeface="Merriweather" pitchFamily="34" charset="-120"/>
              </a:rPr>
              <a:t>Platinum,</a:t>
            </a:r>
            <a:endParaRPr lang="en-US" dirty="0"/>
          </a:p>
        </p:txBody>
      </p:sp>
      <p:sp>
        <p:nvSpPr>
          <p:cNvPr id="61" name="Text 37"/>
          <p:cNvSpPr/>
          <p:nvPr/>
        </p:nvSpPr>
        <p:spPr>
          <a:xfrm>
            <a:off x="10026220" y="6447015"/>
            <a:ext cx="3648789" cy="294084"/>
          </a:xfrm>
          <a:prstGeom prst="rect">
            <a:avLst/>
          </a:prstGeom>
          <a:noFill/>
          <a:ln/>
        </p:spPr>
        <p:txBody>
          <a:bodyPr wrap="none" lIns="0" tIns="0" rIns="0" bIns="0" rtlCol="0" anchor="t"/>
          <a:lstStyle/>
          <a:p>
            <a:pPr marL="342900" indent="-342900" algn="l">
              <a:lnSpc>
                <a:spcPts val="2300"/>
              </a:lnSpc>
              <a:buSzPct val="100000"/>
              <a:buFont typeface="+mj-lt"/>
              <a:buAutoNum type="arabicPeriod" startAt="4"/>
            </a:pPr>
            <a:r>
              <a:rPr lang="en-US" dirty="0">
                <a:solidFill>
                  <a:srgbClr val="E2E6E9"/>
                </a:solidFill>
                <a:latin typeface="Merriweather" pitchFamily="34" charset="0"/>
                <a:ea typeface="Merriweather" pitchFamily="34" charset="-122"/>
                <a:cs typeface="Merriweather" pitchFamily="34" charset="-120"/>
              </a:rPr>
              <a:t>Silver</a:t>
            </a:r>
            <a:endParaRPr lang="en-US" dirty="0"/>
          </a:p>
        </p:txBody>
      </p:sp>
      <p:cxnSp>
        <p:nvCxnSpPr>
          <p:cNvPr id="23" name="Straight Connector 22">
            <a:extLst>
              <a:ext uri="{FF2B5EF4-FFF2-40B4-BE49-F238E27FC236}">
                <a16:creationId xmlns:a16="http://schemas.microsoft.com/office/drawing/2014/main" id="{EA29042E-8E7F-C018-CA55-BF7DED3AE20B}"/>
              </a:ext>
            </a:extLst>
          </p:cNvPr>
          <p:cNvCxnSpPr/>
          <p:nvPr/>
        </p:nvCxnSpPr>
        <p:spPr>
          <a:xfrm flipH="1">
            <a:off x="515030" y="4140200"/>
            <a:ext cx="137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07720" y="635318"/>
            <a:ext cx="7622500" cy="721162"/>
          </a:xfrm>
          <a:prstGeom prst="rect">
            <a:avLst/>
          </a:prstGeom>
          <a:noFill/>
          <a:ln/>
        </p:spPr>
        <p:txBody>
          <a:bodyPr wrap="none" lIns="0" tIns="0" rIns="0" bIns="0" rtlCol="0" anchor="t"/>
          <a:lstStyle/>
          <a:p>
            <a:pPr marL="0" indent="0">
              <a:lnSpc>
                <a:spcPts val="5650"/>
              </a:lnSpc>
              <a:buNone/>
            </a:pPr>
            <a:r>
              <a:rPr lang="en-US" sz="4500" b="1" dirty="0">
                <a:solidFill>
                  <a:srgbClr val="F5F0F0"/>
                </a:solidFill>
                <a:latin typeface="Merriweather" pitchFamily="34" charset="0"/>
                <a:ea typeface="Merriweather" pitchFamily="34" charset="-122"/>
                <a:cs typeface="Merriweather" pitchFamily="34" charset="-120"/>
              </a:rPr>
              <a:t>Customizing Value Counts</a:t>
            </a:r>
            <a:endParaRPr lang="en-US" sz="4500" dirty="0"/>
          </a:p>
        </p:txBody>
      </p:sp>
      <p:sp>
        <p:nvSpPr>
          <p:cNvPr id="3" name="Text 1"/>
          <p:cNvSpPr/>
          <p:nvPr/>
        </p:nvSpPr>
        <p:spPr>
          <a:xfrm>
            <a:off x="796290" y="1529478"/>
            <a:ext cx="13014960" cy="1107996"/>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The provided function enhances the standard </a:t>
            </a:r>
            <a:r>
              <a:rPr lang="en-US" sz="1800" b="1" dirty="0">
                <a:solidFill>
                  <a:srgbClr val="E2E6E9"/>
                </a:solidFill>
                <a:latin typeface="Merriweather" pitchFamily="34" charset="0"/>
                <a:ea typeface="Merriweather" pitchFamily="34" charset="-122"/>
                <a:cs typeface="Merriweather" pitchFamily="34" charset="-120"/>
              </a:rPr>
              <a:t>value_counts()</a:t>
            </a:r>
            <a:r>
              <a:rPr lang="en-US" sz="1800" dirty="0">
                <a:solidFill>
                  <a:srgbClr val="E2E6E9"/>
                </a:solidFill>
                <a:latin typeface="Merriweather" pitchFamily="34" charset="0"/>
                <a:ea typeface="Merriweather" pitchFamily="34" charset="-122"/>
                <a:cs typeface="Merriweather" pitchFamily="34" charset="-120"/>
              </a:rPr>
              <a:t> method by providing additional insights beyond just the count of each category. It calculates the percentage of each category and presents the results in a more formatted DataFrame.</a:t>
            </a:r>
            <a:endParaRPr lang="en-US" sz="1800" dirty="0"/>
          </a:p>
        </p:txBody>
      </p:sp>
      <p:sp>
        <p:nvSpPr>
          <p:cNvPr id="4" name="Shape 2"/>
          <p:cNvSpPr/>
          <p:nvPr/>
        </p:nvSpPr>
        <p:spPr>
          <a:xfrm>
            <a:off x="807720" y="3185636"/>
            <a:ext cx="13014960" cy="4408646"/>
          </a:xfrm>
          <a:prstGeom prst="roundRect">
            <a:avLst>
              <a:gd name="adj" fmla="val 2199"/>
            </a:avLst>
          </a:prstGeom>
          <a:solidFill>
            <a:srgbClr val="001D4D"/>
          </a:solidFill>
          <a:ln/>
        </p:spPr>
        <p:txBody>
          <a:bodyPr/>
          <a:lstStyle/>
          <a:p>
            <a:endParaRPr lang="en-US"/>
          </a:p>
        </p:txBody>
      </p:sp>
      <p:sp>
        <p:nvSpPr>
          <p:cNvPr id="5" name="Shape 3"/>
          <p:cNvSpPr/>
          <p:nvPr/>
        </p:nvSpPr>
        <p:spPr>
          <a:xfrm>
            <a:off x="796290" y="3185636"/>
            <a:ext cx="13037820" cy="4408646"/>
          </a:xfrm>
          <a:prstGeom prst="roundRect">
            <a:avLst>
              <a:gd name="adj" fmla="val 785"/>
            </a:avLst>
          </a:prstGeom>
          <a:solidFill>
            <a:schemeClr val="tx1"/>
          </a:solidFill>
          <a:ln/>
        </p:spPr>
        <p:txBody>
          <a:bodyPr/>
          <a:lstStyle/>
          <a:p>
            <a:pPr>
              <a:lnSpc>
                <a:spcPct val="150000"/>
              </a:lnSpc>
            </a:pPr>
            <a:r>
              <a:rPr lang="en-US" b="0">
                <a:solidFill>
                  <a:srgbClr val="569CD6"/>
                </a:solidFill>
                <a:effectLst/>
                <a:latin typeface="Consolas" panose="020B0609020204030204" pitchFamily="49" charset="0"/>
              </a:rPr>
              <a:t>def</a:t>
            </a:r>
            <a:r>
              <a:rPr lang="en-US" b="0">
                <a:solidFill>
                  <a:srgbClr val="CCCCCC"/>
                </a:solidFill>
                <a:effectLst/>
                <a:latin typeface="Consolas" panose="020B0609020204030204" pitchFamily="49" charset="0"/>
              </a:rPr>
              <a:t> </a:t>
            </a:r>
            <a:r>
              <a:rPr lang="en-US" b="0">
                <a:solidFill>
                  <a:srgbClr val="DCDCAA"/>
                </a:solidFill>
                <a:effectLst/>
                <a:latin typeface="Consolas" panose="020B0609020204030204" pitchFamily="49" charset="0"/>
              </a:rPr>
              <a:t>value_counts</a:t>
            </a:r>
            <a:r>
              <a:rPr lang="en-US" b="0">
                <a:solidFill>
                  <a:srgbClr val="CCCCCC"/>
                </a:solidFill>
                <a:effectLst/>
                <a:latin typeface="Consolas" panose="020B0609020204030204" pitchFamily="49" charset="0"/>
              </a:rPr>
              <a:t>(</a:t>
            </a:r>
            <a:r>
              <a:rPr lang="en-US" b="0">
                <a:solidFill>
                  <a:srgbClr val="9CDCFE"/>
                </a:solidFill>
                <a:effectLst/>
                <a:latin typeface="Consolas" panose="020B0609020204030204" pitchFamily="49" charset="0"/>
              </a:rPr>
              <a:t>data</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column</a:t>
            </a:r>
            <a:r>
              <a:rPr lang="en-US" b="0">
                <a:solidFill>
                  <a:srgbClr val="CCCCCC"/>
                </a:solidFill>
                <a:effectLst/>
                <a:latin typeface="Consolas" panose="020B0609020204030204" pitchFamily="49" charset="0"/>
              </a:rPr>
              <a:t>):</a:t>
            </a:r>
          </a:p>
          <a:p>
            <a:pPr>
              <a:lnSpc>
                <a:spcPct val="150000"/>
              </a:lnSpc>
            </a:pP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value_counts</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data</a:t>
            </a:r>
            <a:r>
              <a:rPr lang="en-US" b="0">
                <a:solidFill>
                  <a:srgbClr val="CCCCCC"/>
                </a:solidFill>
                <a:effectLst/>
                <a:latin typeface="Consolas" panose="020B0609020204030204" pitchFamily="49" charset="0"/>
              </a:rPr>
              <a:t>[</a:t>
            </a:r>
            <a:r>
              <a:rPr lang="en-US" b="0">
                <a:solidFill>
                  <a:srgbClr val="9CDCFE"/>
                </a:solidFill>
                <a:effectLst/>
                <a:latin typeface="Consolas" panose="020B0609020204030204" pitchFamily="49" charset="0"/>
              </a:rPr>
              <a:t>column</a:t>
            </a:r>
            <a:r>
              <a:rPr lang="en-US" b="0">
                <a:solidFill>
                  <a:srgbClr val="CCCCCC"/>
                </a:solidFill>
                <a:effectLst/>
                <a:latin typeface="Consolas" panose="020B0609020204030204" pitchFamily="49" charset="0"/>
              </a:rPr>
              <a:t>].value_counts(</a:t>
            </a:r>
            <a:r>
              <a:rPr lang="en-US" b="0">
                <a:solidFill>
                  <a:srgbClr val="9CDCFE"/>
                </a:solidFill>
                <a:effectLst/>
                <a:latin typeface="Consolas" panose="020B0609020204030204" pitchFamily="49" charset="0"/>
              </a:rPr>
              <a:t>normalize</a:t>
            </a:r>
            <a:r>
              <a:rPr lang="en-US" b="0">
                <a:solidFill>
                  <a:srgbClr val="D4D4D4"/>
                </a:solidFill>
                <a:effectLst/>
                <a:latin typeface="Consolas" panose="020B0609020204030204" pitchFamily="49" charset="0"/>
              </a:rPr>
              <a:t>=</a:t>
            </a:r>
            <a:r>
              <a:rPr lang="en-US" b="0">
                <a:solidFill>
                  <a:srgbClr val="569CD6"/>
                </a:solidFill>
                <a:effectLst/>
                <a:latin typeface="Consolas" panose="020B0609020204030204" pitchFamily="49" charset="0"/>
              </a:rPr>
              <a:t>True</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dropna</a:t>
            </a:r>
            <a:r>
              <a:rPr lang="en-US" b="0">
                <a:solidFill>
                  <a:srgbClr val="D4D4D4"/>
                </a:solidFill>
                <a:effectLst/>
                <a:latin typeface="Consolas" panose="020B0609020204030204" pitchFamily="49" charset="0"/>
              </a:rPr>
              <a:t>=</a:t>
            </a:r>
            <a:r>
              <a:rPr lang="en-US" b="0">
                <a:solidFill>
                  <a:srgbClr val="569CD6"/>
                </a:solidFill>
                <a:effectLst/>
                <a:latin typeface="Consolas" panose="020B0609020204030204" pitchFamily="49" charset="0"/>
              </a:rPr>
              <a:t>False</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rgbClr val="B5CEA8"/>
                </a:solidFill>
                <a:effectLst/>
                <a:latin typeface="Consolas" panose="020B0609020204030204" pitchFamily="49" charset="0"/>
              </a:rPr>
              <a:t>100</a:t>
            </a:r>
            <a:endParaRPr lang="en-US" b="0">
              <a:solidFill>
                <a:srgbClr val="CCCCCC"/>
              </a:solidFill>
              <a:effectLst/>
              <a:latin typeface="Consolas" panose="020B0609020204030204" pitchFamily="49" charset="0"/>
            </a:endParaRPr>
          </a:p>
          <a:p>
            <a:pPr>
              <a:lnSpc>
                <a:spcPct val="150000"/>
              </a:lnSpc>
            </a:pP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formatted_data</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rgbClr val="4EC9B0"/>
                </a:solidFill>
                <a:effectLst/>
                <a:latin typeface="Consolas" panose="020B0609020204030204" pitchFamily="49" charset="0"/>
              </a:rPr>
              <a:t>pd</a:t>
            </a:r>
            <a:r>
              <a:rPr lang="en-US" b="0">
                <a:solidFill>
                  <a:srgbClr val="CCCCCC"/>
                </a:solidFill>
                <a:effectLst/>
                <a:latin typeface="Consolas" panose="020B0609020204030204" pitchFamily="49" charset="0"/>
              </a:rPr>
              <a:t>.</a:t>
            </a:r>
            <a:r>
              <a:rPr lang="en-US" b="0">
                <a:solidFill>
                  <a:srgbClr val="4EC9B0"/>
                </a:solidFill>
                <a:effectLst/>
                <a:latin typeface="Consolas" panose="020B0609020204030204" pitchFamily="49" charset="0"/>
              </a:rPr>
              <a:t>DataFrame</a:t>
            </a:r>
            <a:r>
              <a:rPr lang="en-US" b="0">
                <a:solidFill>
                  <a:srgbClr val="CCCCCC"/>
                </a:solidFill>
                <a:effectLst/>
                <a:latin typeface="Consolas" panose="020B0609020204030204" pitchFamily="49" charset="0"/>
              </a:rPr>
              <a:t>({</a:t>
            </a:r>
          </a:p>
          <a:p>
            <a:pPr>
              <a:lnSpc>
                <a:spcPct val="150000"/>
              </a:lnSpc>
            </a:pPr>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'Count'</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data</a:t>
            </a:r>
            <a:r>
              <a:rPr lang="en-US" b="0">
                <a:solidFill>
                  <a:srgbClr val="CCCCCC"/>
                </a:solidFill>
                <a:effectLst/>
                <a:latin typeface="Consolas" panose="020B0609020204030204" pitchFamily="49" charset="0"/>
              </a:rPr>
              <a:t>[</a:t>
            </a:r>
            <a:r>
              <a:rPr lang="en-US" b="0">
                <a:solidFill>
                  <a:srgbClr val="9CDCFE"/>
                </a:solidFill>
                <a:effectLst/>
                <a:latin typeface="Consolas" panose="020B0609020204030204" pitchFamily="49" charset="0"/>
              </a:rPr>
              <a:t>column</a:t>
            </a:r>
            <a:r>
              <a:rPr lang="en-US" b="0">
                <a:solidFill>
                  <a:srgbClr val="CCCCCC"/>
                </a:solidFill>
                <a:effectLst/>
                <a:latin typeface="Consolas" panose="020B0609020204030204" pitchFamily="49" charset="0"/>
              </a:rPr>
              <a:t>].value_counts(</a:t>
            </a:r>
            <a:r>
              <a:rPr lang="en-US" b="0">
                <a:solidFill>
                  <a:srgbClr val="9CDCFE"/>
                </a:solidFill>
                <a:effectLst/>
                <a:latin typeface="Consolas" panose="020B0609020204030204" pitchFamily="49" charset="0"/>
              </a:rPr>
              <a:t>dropna</a:t>
            </a:r>
            <a:r>
              <a:rPr lang="en-US" b="0">
                <a:solidFill>
                  <a:srgbClr val="D4D4D4"/>
                </a:solidFill>
                <a:effectLst/>
                <a:latin typeface="Consolas" panose="020B0609020204030204" pitchFamily="49" charset="0"/>
              </a:rPr>
              <a:t>=</a:t>
            </a:r>
            <a:r>
              <a:rPr lang="en-US" b="0">
                <a:solidFill>
                  <a:srgbClr val="569CD6"/>
                </a:solidFill>
                <a:effectLst/>
                <a:latin typeface="Consolas" panose="020B0609020204030204" pitchFamily="49" charset="0"/>
              </a:rPr>
              <a:t>False</a:t>
            </a:r>
            <a:r>
              <a:rPr lang="en-US" b="0">
                <a:solidFill>
                  <a:srgbClr val="CCCCCC"/>
                </a:solidFill>
                <a:effectLst/>
                <a:latin typeface="Consolas" panose="020B0609020204030204" pitchFamily="49" charset="0"/>
              </a:rPr>
              <a:t>),</a:t>
            </a:r>
          </a:p>
          <a:p>
            <a:pPr>
              <a:lnSpc>
                <a:spcPct val="150000"/>
              </a:lnSpc>
            </a:pPr>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'Percentage (%)'</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value_counts</a:t>
            </a:r>
            <a:r>
              <a:rPr lang="en-US" b="0">
                <a:solidFill>
                  <a:srgbClr val="CCCCCC"/>
                </a:solidFill>
                <a:effectLst/>
                <a:latin typeface="Consolas" panose="020B0609020204030204" pitchFamily="49" charset="0"/>
              </a:rPr>
              <a:t>.round(</a:t>
            </a:r>
            <a:r>
              <a:rPr lang="en-US" b="0">
                <a:solidFill>
                  <a:srgbClr val="B5CEA8"/>
                </a:solidFill>
                <a:effectLst/>
                <a:latin typeface="Consolas" panose="020B0609020204030204" pitchFamily="49" charset="0"/>
              </a:rPr>
              <a:t>2</a:t>
            </a:r>
            <a:r>
              <a:rPr lang="en-US" b="0">
                <a:solidFill>
                  <a:srgbClr val="CCCCCC"/>
                </a:solidFill>
                <a:effectLst/>
                <a:latin typeface="Consolas" panose="020B0609020204030204" pitchFamily="49" charset="0"/>
              </a:rPr>
              <a:t>)</a:t>
            </a:r>
          </a:p>
          <a:p>
            <a:pPr>
              <a:lnSpc>
                <a:spcPct val="150000"/>
              </a:lnSpc>
            </a:pPr>
            <a:r>
              <a:rPr lang="en-US" b="0">
                <a:solidFill>
                  <a:srgbClr val="CCCCCC"/>
                </a:solidFill>
                <a:effectLst/>
                <a:latin typeface="Consolas" panose="020B0609020204030204" pitchFamily="49" charset="0"/>
              </a:rPr>
              <a:t>    }).</a:t>
            </a:r>
            <a:r>
              <a:rPr lang="en-US" b="0">
                <a:solidFill>
                  <a:srgbClr val="DCDCAA"/>
                </a:solidFill>
                <a:effectLst/>
                <a:latin typeface="Consolas" panose="020B0609020204030204" pitchFamily="49" charset="0"/>
              </a:rPr>
              <a:t>reset_index</a:t>
            </a:r>
            <a:r>
              <a:rPr lang="en-US" b="0">
                <a:solidFill>
                  <a:srgbClr val="CCCCCC"/>
                </a:solidFill>
                <a:effectLst/>
                <a:latin typeface="Consolas" panose="020B0609020204030204" pitchFamily="49" charset="0"/>
              </a:rPr>
              <a:t>()</a:t>
            </a:r>
          </a:p>
          <a:p>
            <a:pPr>
              <a:lnSpc>
                <a:spcPct val="150000"/>
              </a:lnSpc>
            </a:pPr>
            <a:r>
              <a:rPr lang="en-US" b="0">
                <a:solidFill>
                  <a:srgbClr val="CCCCCC"/>
                </a:solidFill>
                <a:effectLst/>
                <a:latin typeface="Consolas" panose="020B0609020204030204" pitchFamily="49" charset="0"/>
              </a:rPr>
              <a:t/>
            </a:r>
            <a:br>
              <a:rPr lang="en-US" b="0">
                <a:solidFill>
                  <a:srgbClr val="CCCCCC"/>
                </a:solidFill>
                <a:effectLst/>
                <a:latin typeface="Consolas" panose="020B0609020204030204" pitchFamily="49" charset="0"/>
              </a:rPr>
            </a:b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formatted_data</a:t>
            </a:r>
            <a:r>
              <a:rPr lang="en-US" b="0">
                <a:solidFill>
                  <a:srgbClr val="CCCCCC"/>
                </a:solidFill>
                <a:effectLst/>
                <a:latin typeface="Consolas" panose="020B0609020204030204" pitchFamily="49" charset="0"/>
              </a:rPr>
              <a:t>.</a:t>
            </a:r>
            <a:r>
              <a:rPr lang="en-US" b="0">
                <a:solidFill>
                  <a:srgbClr val="9CDCFE"/>
                </a:solidFill>
                <a:effectLst/>
                <a:latin typeface="Consolas" panose="020B0609020204030204" pitchFamily="49" charset="0"/>
              </a:rPr>
              <a:t>columns</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column</a:t>
            </a:r>
            <a:r>
              <a:rPr lang="en-US" b="0">
                <a:solidFill>
                  <a:srgbClr val="CCCCCC"/>
                </a:solidFill>
                <a:effectLst/>
                <a:latin typeface="Consolas" panose="020B0609020204030204" pitchFamily="49" charset="0"/>
              </a:rPr>
              <a:t>.capitalize(), </a:t>
            </a:r>
            <a:r>
              <a:rPr lang="en-US" b="0">
                <a:solidFill>
                  <a:srgbClr val="CE9178"/>
                </a:solidFill>
                <a:effectLst/>
                <a:latin typeface="Consolas" panose="020B0609020204030204" pitchFamily="49" charset="0"/>
              </a:rPr>
              <a:t>'Count'</a:t>
            </a:r>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'Percentage (%)'</a:t>
            </a:r>
            <a:r>
              <a:rPr lang="en-US" b="0">
                <a:solidFill>
                  <a:srgbClr val="CCCCCC"/>
                </a:solidFill>
                <a:effectLst/>
                <a:latin typeface="Consolas" panose="020B0609020204030204" pitchFamily="49" charset="0"/>
              </a:rPr>
              <a:t>]</a:t>
            </a:r>
          </a:p>
          <a:p>
            <a:pPr>
              <a:lnSpc>
                <a:spcPct val="150000"/>
              </a:lnSpc>
            </a:pPr>
            <a:r>
              <a:rPr lang="en-US" b="0">
                <a:solidFill>
                  <a:srgbClr val="CCCCCC"/>
                </a:solidFill>
                <a:effectLst/>
                <a:latin typeface="Consolas" panose="020B0609020204030204" pitchFamily="49" charset="0"/>
              </a:rPr>
              <a:t/>
            </a:r>
            <a:br>
              <a:rPr lang="en-US" b="0">
                <a:solidFill>
                  <a:srgbClr val="CCCCCC"/>
                </a:solidFill>
                <a:effectLst/>
                <a:latin typeface="Consolas" panose="020B0609020204030204" pitchFamily="49" charset="0"/>
              </a:rPr>
            </a:br>
            <a:r>
              <a:rPr lang="en-US" b="0">
                <a:solidFill>
                  <a:srgbClr val="CCCCCC"/>
                </a:solidFill>
                <a:effectLst/>
                <a:latin typeface="Consolas" panose="020B0609020204030204" pitchFamily="49" charset="0"/>
              </a:rPr>
              <a:t>    </a:t>
            </a:r>
            <a:r>
              <a:rPr lang="en-US" b="0">
                <a:solidFill>
                  <a:srgbClr val="C586C0"/>
                </a:solidFill>
                <a:effectLst/>
                <a:latin typeface="Consolas" panose="020B0609020204030204" pitchFamily="49" charset="0"/>
              </a:rPr>
              <a:t>return</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formatted_data</a:t>
            </a:r>
            <a:endParaRPr lang="en-US" b="0">
              <a:solidFill>
                <a:srgbClr val="CCCCCC"/>
              </a:solidFill>
              <a:effectLst/>
              <a:latin typeface="Consolas" panose="020B0609020204030204" pitchFamily="49" charset="0"/>
            </a:endParaRPr>
          </a:p>
          <a:p>
            <a:pPr>
              <a:lnSpc>
                <a:spcPct val="150000"/>
              </a:lnSpc>
            </a:pPr>
            <a:r>
              <a:rPr lang="en-US" b="0">
                <a:solidFill>
                  <a:srgbClr val="CCCCCC"/>
                </a:solidFill>
                <a:effectLst/>
                <a:latin typeface="Consolas" panose="020B0609020204030204" pitchFamily="49" charset="0"/>
              </a:rPr>
              <a:t/>
            </a:r>
            <a:br>
              <a:rPr lang="en-US" b="0">
                <a:solidFill>
                  <a:srgbClr val="CCCCCC"/>
                </a:solidFill>
                <a:effectLst/>
                <a:latin typeface="Consolas" panose="020B0609020204030204" pitchFamily="49" charset="0"/>
              </a:rPr>
            </a:br>
            <a:endParaRPr lang="en-US" b="0">
              <a:solidFill>
                <a:srgbClr val="CCCCCC"/>
              </a:solidFill>
              <a:effectLst/>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12784756" y="7767280"/>
            <a:ext cx="1678376" cy="4042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134767" y="320783"/>
            <a:ext cx="6119813" cy="409099"/>
          </a:xfrm>
          <a:prstGeom prst="rect">
            <a:avLst/>
          </a:prstGeom>
          <a:noFill/>
          <a:ln/>
        </p:spPr>
        <p:txBody>
          <a:bodyPr wrap="none" lIns="0" tIns="0" rIns="0" bIns="0" rtlCol="0" anchor="t"/>
          <a:lstStyle/>
          <a:p>
            <a:pPr marL="0" indent="0">
              <a:lnSpc>
                <a:spcPts val="3200"/>
              </a:lnSpc>
              <a:buNone/>
            </a:pPr>
            <a:r>
              <a:rPr lang="en-US" sz="4400" b="1" dirty="0">
                <a:solidFill>
                  <a:srgbClr val="F5F0F0"/>
                </a:solidFill>
                <a:latin typeface="Merriweather" pitchFamily="34" charset="0"/>
                <a:ea typeface="Merriweather" pitchFamily="34" charset="-122"/>
                <a:cs typeface="Merriweather" pitchFamily="34" charset="-120"/>
              </a:rPr>
              <a:t>Customizing </a:t>
            </a:r>
            <a:r>
              <a:rPr lang="en-US" sz="4400" dirty="0">
                <a:solidFill>
                  <a:srgbClr val="F5F0F0"/>
                </a:solidFill>
                <a:latin typeface="Merriweather" pitchFamily="34" charset="0"/>
                <a:ea typeface="Merriweather" pitchFamily="34" charset="-122"/>
                <a:cs typeface="Merriweather" pitchFamily="34" charset="-120"/>
              </a:rPr>
              <a:t>calculator attrition rates</a:t>
            </a:r>
            <a:endParaRPr lang="en-US" sz="4400" dirty="0"/>
          </a:p>
        </p:txBody>
      </p:sp>
      <p:sp>
        <p:nvSpPr>
          <p:cNvPr id="3" name="Text 1"/>
          <p:cNvSpPr/>
          <p:nvPr/>
        </p:nvSpPr>
        <p:spPr>
          <a:xfrm>
            <a:off x="358740" y="765189"/>
            <a:ext cx="13714095" cy="793379"/>
          </a:xfrm>
          <a:prstGeom prst="rect">
            <a:avLst/>
          </a:prstGeom>
          <a:noFill/>
          <a:ln/>
        </p:spPr>
        <p:txBody>
          <a:bodyPr wrap="square" lIns="0" tIns="0" rIns="0" bIns="0" rtlCol="0" anchor="t"/>
          <a:lstStyle/>
          <a:p>
            <a:pPr marL="0" indent="0">
              <a:lnSpc>
                <a:spcPct val="150000"/>
              </a:lnSpc>
              <a:buNone/>
            </a:pPr>
            <a:r>
              <a:rPr lang="en-US" sz="1600" b="1" dirty="0">
                <a:solidFill>
                  <a:srgbClr val="E2E6E9"/>
                </a:solidFill>
                <a:latin typeface="Merriweather" pitchFamily="34" charset="0"/>
                <a:ea typeface="Merriweather" pitchFamily="34" charset="-122"/>
                <a:cs typeface="Merriweather" pitchFamily="34" charset="-120"/>
              </a:rPr>
              <a:t>The provided function enhances the standard value_counts() method by providing additional insThis Python function, </a:t>
            </a:r>
            <a:r>
              <a:rPr lang="en-US" sz="1600" b="1" dirty="0">
                <a:solidFill>
                  <a:srgbClr val="E2E6E9"/>
                </a:solidFill>
                <a:highlight>
                  <a:srgbClr val="001D4D"/>
                </a:highlight>
                <a:latin typeface="Consolas" pitchFamily="34" charset="0"/>
                <a:ea typeface="Consolas" pitchFamily="34" charset="-122"/>
                <a:cs typeface="Consolas" pitchFamily="34" charset="-120"/>
              </a:rPr>
              <a:t>calculate_attrition_rates</a:t>
            </a:r>
            <a:r>
              <a:rPr lang="en-US" sz="1600" b="1" dirty="0">
                <a:solidFill>
                  <a:srgbClr val="E2E6E9"/>
                </a:solidFill>
                <a:latin typeface="Merriweather" pitchFamily="34" charset="0"/>
                <a:ea typeface="Merriweather" pitchFamily="34" charset="-122"/>
                <a:cs typeface="Merriweather" pitchFamily="34" charset="-120"/>
              </a:rPr>
              <a:t>, is designed to analyze customer attrition rates based on a specified categorical column in a pandas DataFrame.</a:t>
            </a:r>
            <a:endParaRPr lang="en-US" sz="1600" b="1" dirty="0"/>
          </a:p>
        </p:txBody>
      </p:sp>
      <p:sp>
        <p:nvSpPr>
          <p:cNvPr id="4" name="Shape 2"/>
          <p:cNvSpPr/>
          <p:nvPr/>
        </p:nvSpPr>
        <p:spPr>
          <a:xfrm>
            <a:off x="1761310" y="1828529"/>
            <a:ext cx="11894921" cy="6168643"/>
          </a:xfrm>
          <a:prstGeom prst="roundRect">
            <a:avLst>
              <a:gd name="adj" fmla="val 877"/>
            </a:avLst>
          </a:prstGeom>
          <a:solidFill>
            <a:schemeClr val="tx1"/>
          </a:solidFill>
          <a:ln/>
        </p:spPr>
        <p:txBody>
          <a:bodyPr/>
          <a:lstStyle/>
          <a:p>
            <a:pPr>
              <a:lnSpc>
                <a:spcPct val="150000"/>
              </a:lnSpc>
            </a:pPr>
            <a:r>
              <a:rPr lang="en-US" sz="1400" b="0" dirty="0">
                <a:solidFill>
                  <a:srgbClr val="569CD6"/>
                </a:solidFill>
                <a:effectLst/>
                <a:latin typeface="Consolas" panose="020B0609020204030204" pitchFamily="49" charset="0"/>
              </a:rPr>
              <a:t>def</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calculate_attrition_rates</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df</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column</a:t>
            </a:r>
            <a:r>
              <a:rPr lang="en-US" sz="1400" b="0" dirty="0">
                <a:solidFill>
                  <a:srgbClr val="CCCCCC"/>
                </a:solidFill>
                <a:effectLst/>
                <a:latin typeface="Consolas" panose="020B0609020204030204" pitchFamily="49" charset="0"/>
              </a:rPr>
              <a:t>):</a:t>
            </a:r>
          </a:p>
          <a:p>
            <a:pPr>
              <a:lnSpc>
                <a:spcPct val="150000"/>
              </a:lnSpc>
            </a:pPr>
            <a:r>
              <a:rPr lang="en-US" sz="1400" b="0" dirty="0">
                <a:solidFill>
                  <a:srgbClr val="CCCCCC"/>
                </a:solidFill>
                <a:effectLst/>
                <a:latin typeface="Consolas" panose="020B0609020204030204" pitchFamily="49" charset="0"/>
              </a:rPr>
              <a:t>    </a:t>
            </a:r>
            <a:r>
              <a:rPr lang="en-US" sz="1400" b="0" dirty="0">
                <a:solidFill>
                  <a:srgbClr val="6A9955"/>
                </a:solidFill>
                <a:effectLst/>
                <a:latin typeface="Consolas" panose="020B0609020204030204" pitchFamily="49" charset="0"/>
              </a:rPr>
              <a:t># Create a crosstab to count </a:t>
            </a:r>
            <a:r>
              <a:rPr lang="en-US" sz="1400" b="0" dirty="0" err="1">
                <a:solidFill>
                  <a:srgbClr val="6A9955"/>
                </a:solidFill>
                <a:effectLst/>
                <a:latin typeface="Consolas" panose="020B0609020204030204" pitchFamily="49" charset="0"/>
              </a:rPr>
              <a:t>attrited</a:t>
            </a:r>
            <a:r>
              <a:rPr lang="en-US" sz="1400" b="0" dirty="0">
                <a:solidFill>
                  <a:srgbClr val="6A9955"/>
                </a:solidFill>
                <a:effectLst/>
                <a:latin typeface="Consolas" panose="020B0609020204030204" pitchFamily="49" charset="0"/>
              </a:rPr>
              <a:t> and existing customers by the specified column</a:t>
            </a:r>
            <a:endParaRPr lang="en-US" sz="1400" b="0" dirty="0">
              <a:solidFill>
                <a:srgbClr val="CCCCCC"/>
              </a:solidFill>
              <a:effectLst/>
              <a:latin typeface="Consolas" panose="020B0609020204030204" pitchFamily="49" charset="0"/>
            </a:endParaRPr>
          </a:p>
          <a:p>
            <a:pPr>
              <a:lnSpc>
                <a:spcPct val="150000"/>
              </a:lnSpc>
            </a:pP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crosstab</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pd</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crosstab</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df</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column</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df</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Attrition_Flag</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p>
          <a:p>
            <a:pPr>
              <a:lnSpc>
                <a:spcPct val="150000"/>
              </a:lnSpc>
            </a:pPr>
            <a:r>
              <a:rPr lang="en-US" sz="1400" b="0" dirty="0">
                <a:solidFill>
                  <a:srgbClr val="CCCCCC"/>
                </a:solidFill>
                <a:effectLst/>
                <a:latin typeface="Consolas" panose="020B0609020204030204" pitchFamily="49" charset="0"/>
              </a:rPr>
              <a:t/>
            </a:r>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6A9955"/>
                </a:solidFill>
                <a:effectLst/>
                <a:latin typeface="Consolas" panose="020B0609020204030204" pitchFamily="49" charset="0"/>
              </a:rPr>
              <a:t># Add total counts for each category</a:t>
            </a:r>
            <a:endParaRPr lang="en-US" sz="1400" b="0" dirty="0">
              <a:solidFill>
                <a:srgbClr val="CCCCCC"/>
              </a:solidFill>
              <a:effectLst/>
              <a:latin typeface="Consolas" panose="020B0609020204030204" pitchFamily="49" charset="0"/>
            </a:endParaRPr>
          </a:p>
          <a:p>
            <a:pPr>
              <a:lnSpc>
                <a:spcPct val="150000"/>
              </a:lnSpc>
            </a:pP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crosstab</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'Total'</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crosstab</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sum</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axis</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CCCCCC"/>
                </a:solidFill>
                <a:effectLst/>
                <a:latin typeface="Consolas" panose="020B0609020204030204" pitchFamily="49" charset="0"/>
              </a:rPr>
              <a:t>)</a:t>
            </a:r>
          </a:p>
          <a:p>
            <a:pPr>
              <a:lnSpc>
                <a:spcPct val="150000"/>
              </a:lnSpc>
            </a:pPr>
            <a:r>
              <a:rPr lang="en-US" sz="1400" b="0" dirty="0">
                <a:solidFill>
                  <a:srgbClr val="CCCCCC"/>
                </a:solidFill>
                <a:effectLst/>
                <a:latin typeface="Consolas" panose="020B0609020204030204" pitchFamily="49" charset="0"/>
              </a:rPr>
              <a:t/>
            </a:r>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6A9955"/>
                </a:solidFill>
                <a:effectLst/>
                <a:latin typeface="Consolas" panose="020B0609020204030204" pitchFamily="49" charset="0"/>
              </a:rPr>
              <a:t># Calculate attrition rate and existing customer rate</a:t>
            </a:r>
            <a:endParaRPr lang="en-US" sz="1400" b="0" dirty="0">
              <a:solidFill>
                <a:srgbClr val="CCCCCC"/>
              </a:solidFill>
              <a:effectLst/>
              <a:latin typeface="Consolas" panose="020B0609020204030204" pitchFamily="49" charset="0"/>
            </a:endParaRPr>
          </a:p>
          <a:p>
            <a:pPr>
              <a:lnSpc>
                <a:spcPct val="150000"/>
              </a:lnSpc>
            </a:pP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crosstab</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'Attrition Rate (%)'</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crosstab</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Attrited</a:t>
            </a:r>
            <a:r>
              <a:rPr lang="en-US" sz="1400" b="0" dirty="0">
                <a:solidFill>
                  <a:srgbClr val="CE9178"/>
                </a:solidFill>
                <a:effectLst/>
                <a:latin typeface="Consolas" panose="020B0609020204030204" pitchFamily="49" charset="0"/>
              </a:rPr>
              <a:t> Customer'</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crosstab</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'Total'</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100</a:t>
            </a:r>
            <a:endParaRPr lang="en-US" sz="1400" b="0" dirty="0">
              <a:solidFill>
                <a:srgbClr val="CCCCCC"/>
              </a:solidFill>
              <a:effectLst/>
              <a:latin typeface="Consolas" panose="020B0609020204030204" pitchFamily="49" charset="0"/>
            </a:endParaRPr>
          </a:p>
          <a:p>
            <a:pPr>
              <a:lnSpc>
                <a:spcPct val="150000"/>
              </a:lnSpc>
            </a:pP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crosstab</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'Existing Customer Rate (%)'</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crosstab</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'Existing Customer'</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crosstab</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'Total'</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100</a:t>
            </a:r>
            <a:endParaRPr lang="en-US" sz="1400" b="0" dirty="0">
              <a:solidFill>
                <a:srgbClr val="CCCCCC"/>
              </a:solidFill>
              <a:effectLst/>
              <a:latin typeface="Consolas" panose="020B0609020204030204" pitchFamily="49" charset="0"/>
            </a:endParaRPr>
          </a:p>
          <a:p>
            <a:pPr>
              <a:lnSpc>
                <a:spcPct val="150000"/>
              </a:lnSpc>
            </a:pPr>
            <a:r>
              <a:rPr lang="en-US" sz="1400" b="0" dirty="0">
                <a:solidFill>
                  <a:srgbClr val="CCCCCC"/>
                </a:solidFill>
                <a:effectLst/>
                <a:latin typeface="Consolas" panose="020B0609020204030204" pitchFamily="49" charset="0"/>
              </a:rPr>
              <a:t/>
            </a:r>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6A9955"/>
                </a:solidFill>
                <a:effectLst/>
                <a:latin typeface="Consolas" panose="020B0609020204030204" pitchFamily="49" charset="0"/>
              </a:rPr>
              <a:t># Reset index to turn the index into a column</a:t>
            </a:r>
            <a:endParaRPr lang="en-US" sz="1400" b="0" dirty="0">
              <a:solidFill>
                <a:srgbClr val="CCCCCC"/>
              </a:solidFill>
              <a:effectLst/>
              <a:latin typeface="Consolas" panose="020B0609020204030204" pitchFamily="49" charset="0"/>
            </a:endParaRPr>
          </a:p>
          <a:p>
            <a:pPr>
              <a:lnSpc>
                <a:spcPct val="150000"/>
              </a:lnSpc>
            </a:pP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crosstab</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reset_index</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inplace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CCCCCC"/>
                </a:solidFill>
                <a:effectLst/>
                <a:latin typeface="Consolas" panose="020B0609020204030204" pitchFamily="49" charset="0"/>
              </a:rPr>
              <a:t>)</a:t>
            </a:r>
          </a:p>
          <a:p>
            <a:pPr>
              <a:lnSpc>
                <a:spcPct val="150000"/>
              </a:lnSpc>
            </a:pPr>
            <a:r>
              <a:rPr lang="en-US" sz="1400" b="0" dirty="0">
                <a:solidFill>
                  <a:srgbClr val="CCCCCC"/>
                </a:solidFill>
                <a:effectLst/>
                <a:latin typeface="Consolas" panose="020B0609020204030204" pitchFamily="49" charset="0"/>
              </a:rPr>
              <a:t/>
            </a:r>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crosstab</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style</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highlight_max</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subset</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'Attrition Rate (%)'</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color</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'#ff6e76'</a:t>
            </a:r>
            <a:r>
              <a:rPr lang="en-US" sz="1400" b="0" dirty="0">
                <a:solidFill>
                  <a:srgbClr val="CCCCCC"/>
                </a:solidFill>
                <a:effectLst/>
                <a:latin typeface="Consolas" panose="020B0609020204030204" pitchFamily="49" charset="0"/>
              </a:rPr>
              <a:t>)</a:t>
            </a:r>
          </a:p>
          <a:p>
            <a:pPr>
              <a:lnSpc>
                <a:spcPct val="150000"/>
              </a:lnSpc>
            </a:pPr>
            <a:r>
              <a:rPr lang="en-US" sz="1400" b="0" dirty="0">
                <a:solidFill>
                  <a:srgbClr val="CCCCCC"/>
                </a:solidFill>
                <a:effectLst/>
                <a:latin typeface="Consolas" panose="020B0609020204030204" pitchFamily="49" charset="0"/>
              </a:rPr>
              <a:t/>
            </a:r>
            <a:br>
              <a:rPr lang="en-US" sz="1400" b="0" dirty="0">
                <a:solidFill>
                  <a:srgbClr val="CCCCCC"/>
                </a:solidFill>
                <a:effectLst/>
                <a:latin typeface="Consolas" panose="020B0609020204030204" pitchFamily="49" charset="0"/>
              </a:rPr>
            </a:br>
            <a:r>
              <a:rPr lang="en-US" sz="1400" b="0" dirty="0">
                <a:solidFill>
                  <a:srgbClr val="6A9955"/>
                </a:solidFill>
                <a:effectLst/>
                <a:latin typeface="Consolas" panose="020B0609020204030204" pitchFamily="49" charset="0"/>
              </a:rPr>
              <a:t># Example usage with your </a:t>
            </a:r>
            <a:r>
              <a:rPr lang="en-US" sz="1400" b="0" dirty="0" err="1">
                <a:solidFill>
                  <a:srgbClr val="6A9955"/>
                </a:solidFill>
                <a:effectLst/>
                <a:latin typeface="Consolas" panose="020B0609020204030204" pitchFamily="49" charset="0"/>
              </a:rPr>
              <a:t>DataFrame</a:t>
            </a:r>
            <a:r>
              <a:rPr lang="en-US" sz="1400" b="0" dirty="0">
                <a:solidFill>
                  <a:srgbClr val="6A9955"/>
                </a:solidFill>
                <a:effectLst/>
                <a:latin typeface="Consolas" panose="020B0609020204030204" pitchFamily="49" charset="0"/>
              </a:rPr>
              <a:t> (assuming it's named 'data')</a:t>
            </a:r>
            <a:endParaRPr lang="en-US" sz="1400" b="0" dirty="0">
              <a:solidFill>
                <a:srgbClr val="CCCCCC"/>
              </a:solidFill>
              <a:effectLst/>
              <a:latin typeface="Consolas" panose="020B0609020204030204" pitchFamily="49" charset="0"/>
            </a:endParaRPr>
          </a:p>
          <a:p>
            <a:pPr>
              <a:lnSpc>
                <a:spcPct val="150000"/>
              </a:lnSpc>
            </a:pPr>
            <a:r>
              <a:rPr lang="en-US" sz="1400" b="0" dirty="0" err="1">
                <a:solidFill>
                  <a:srgbClr val="9CDCFE"/>
                </a:solidFill>
                <a:effectLst/>
                <a:latin typeface="Consolas" panose="020B0609020204030204" pitchFamily="49" charset="0"/>
              </a:rPr>
              <a:t>attrition_results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calculate_attrition_rates</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data</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Card_Category</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DA2A540-2AA8-338C-49FC-D76318D289E0}"/>
              </a:ext>
            </a:extLst>
          </p:cNvPr>
          <p:cNvPicPr>
            <a:picLocks noChangeAspect="1"/>
          </p:cNvPicPr>
          <p:nvPr/>
        </p:nvPicPr>
        <p:blipFill>
          <a:blip r:embed="rId3"/>
          <a:stretch>
            <a:fillRect/>
          </a:stretch>
        </p:blipFill>
        <p:spPr>
          <a:xfrm>
            <a:off x="12682062" y="7762518"/>
            <a:ext cx="1948338" cy="46930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3798" y="1772841"/>
            <a:ext cx="8626673"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Categorical Feature Analysis</a:t>
            </a:r>
            <a:endParaRPr lang="en-US" sz="4850" dirty="0"/>
          </a:p>
        </p:txBody>
      </p:sp>
      <p:sp>
        <p:nvSpPr>
          <p:cNvPr id="3" name="Text 1"/>
          <p:cNvSpPr/>
          <p:nvPr/>
        </p:nvSpPr>
        <p:spPr>
          <a:xfrm>
            <a:off x="1258610" y="3037761"/>
            <a:ext cx="12507992" cy="797243"/>
          </a:xfrm>
          <a:prstGeom prst="rect">
            <a:avLst/>
          </a:prstGeom>
          <a:noFill/>
          <a:ln/>
        </p:spPr>
        <p:txBody>
          <a:bodyPr wrap="square" lIns="0" tIns="0" rIns="0" bIns="0" rtlCol="0" anchor="t"/>
          <a:lstStyle/>
          <a:p>
            <a:pPr marL="342900" indent="-342900">
              <a:lnSpc>
                <a:spcPts val="3100"/>
              </a:lnSpc>
              <a:buSzPct val="100000"/>
              <a:buFontTx/>
              <a:buChar char="•"/>
            </a:pPr>
            <a:r>
              <a:rPr lang="en-US" sz="1900" dirty="0">
                <a:solidFill>
                  <a:srgbClr val="E2E6E9"/>
                </a:solidFill>
                <a:latin typeface="Merriweather" pitchFamily="34" charset="0"/>
                <a:ea typeface="Merriweather" pitchFamily="34" charset="-122"/>
                <a:cs typeface="Merriweather" pitchFamily="34" charset="-120"/>
              </a:rPr>
              <a:t>This code iterates over each categorical column, displaying value counts and their distribution by the target variable, </a:t>
            </a:r>
            <a:r>
              <a:rPr lang="en-US" sz="2000" b="0" dirty="0">
                <a:solidFill>
                  <a:srgbClr val="CE9178"/>
                </a:solidFill>
                <a:effectLst/>
                <a:highlight>
                  <a:srgbClr val="000000"/>
                </a:highlight>
                <a:latin typeface="Consolas" panose="020B0609020204030204" pitchFamily="49" charset="0"/>
              </a:rPr>
              <a:t>`</a:t>
            </a:r>
            <a:r>
              <a:rPr lang="en-US" sz="2000" b="0" dirty="0" err="1">
                <a:solidFill>
                  <a:srgbClr val="CE9178"/>
                </a:solidFill>
                <a:effectLst/>
                <a:highlight>
                  <a:srgbClr val="000000"/>
                </a:highlight>
                <a:latin typeface="Consolas" panose="020B0609020204030204" pitchFamily="49" charset="0"/>
              </a:rPr>
              <a:t>Attrition_Flag</a:t>
            </a:r>
            <a:r>
              <a:rPr lang="en-US" sz="2000" b="0" dirty="0">
                <a:solidFill>
                  <a:srgbClr val="CE9178"/>
                </a:solidFill>
                <a:effectLst/>
                <a:highlight>
                  <a:srgbClr val="000000"/>
                </a:highlight>
                <a:latin typeface="Consolas" panose="020B0609020204030204" pitchFamily="49" charset="0"/>
              </a:rPr>
              <a:t>`</a:t>
            </a:r>
            <a:r>
              <a:rPr lang="en-US" sz="1900" dirty="0">
                <a:solidFill>
                  <a:srgbClr val="E2E6E9"/>
                </a:solidFill>
                <a:highlight>
                  <a:srgbClr val="000000"/>
                </a:highlight>
                <a:latin typeface="Merriweather" pitchFamily="34" charset="0"/>
                <a:ea typeface="Merriweather" pitchFamily="34" charset="-122"/>
                <a:cs typeface="Merriweather" pitchFamily="34" charset="-120"/>
              </a:rPr>
              <a:t> </a:t>
            </a:r>
            <a:r>
              <a:rPr lang="en-US" sz="2000" dirty="0">
                <a:solidFill>
                  <a:srgbClr val="F5F0F0"/>
                </a:solidFill>
                <a:latin typeface="Merriweather" pitchFamily="34" charset="0"/>
                <a:ea typeface="Merriweather" pitchFamily="34" charset="-122"/>
                <a:cs typeface="Merriweather" pitchFamily="34" charset="-120"/>
              </a:rPr>
              <a:t>attrition rates</a:t>
            </a:r>
            <a:endParaRPr lang="en-US" sz="2000" dirty="0"/>
          </a:p>
          <a:p>
            <a:pPr marL="342900" indent="-342900" algn="l">
              <a:lnSpc>
                <a:spcPts val="3100"/>
              </a:lnSpc>
              <a:buSzPct val="100000"/>
              <a:buChar char="•"/>
            </a:pPr>
            <a:endParaRPr lang="en-US" sz="1900" dirty="0"/>
          </a:p>
        </p:txBody>
      </p:sp>
      <p:sp>
        <p:nvSpPr>
          <p:cNvPr id="4" name="Shape 2"/>
          <p:cNvSpPr/>
          <p:nvPr/>
        </p:nvSpPr>
        <p:spPr>
          <a:xfrm>
            <a:off x="863798" y="4112657"/>
            <a:ext cx="12902803" cy="2344103"/>
          </a:xfrm>
          <a:prstGeom prst="roundRect">
            <a:avLst>
              <a:gd name="adj" fmla="val 4423"/>
            </a:avLst>
          </a:prstGeom>
          <a:solidFill>
            <a:srgbClr val="001D4D"/>
          </a:solidFill>
          <a:ln/>
        </p:spPr>
        <p:txBody>
          <a:bodyPr/>
          <a:lstStyle/>
          <a:p>
            <a:endParaRPr lang="en-US"/>
          </a:p>
        </p:txBody>
      </p:sp>
      <p:sp>
        <p:nvSpPr>
          <p:cNvPr id="5" name="Shape 3"/>
          <p:cNvSpPr/>
          <p:nvPr/>
        </p:nvSpPr>
        <p:spPr>
          <a:xfrm>
            <a:off x="851535" y="4112657"/>
            <a:ext cx="12927330" cy="2344103"/>
          </a:xfrm>
          <a:prstGeom prst="roundRect">
            <a:avLst>
              <a:gd name="adj" fmla="val 1579"/>
            </a:avLst>
          </a:prstGeom>
          <a:solidFill>
            <a:schemeClr val="tx1"/>
          </a:solidFill>
          <a:ln/>
        </p:spPr>
        <p:txBody>
          <a:bodyPr/>
          <a:lstStyle/>
          <a:p>
            <a:pPr>
              <a:lnSpc>
                <a:spcPct val="150000"/>
              </a:lnSpc>
            </a:pPr>
            <a:r>
              <a:rPr lang="en-US" b="0">
                <a:solidFill>
                  <a:srgbClr val="C586C0"/>
                </a:solidFill>
                <a:effectLst/>
                <a:latin typeface="Consolas" panose="020B0609020204030204" pitchFamily="49" charset="0"/>
              </a:rPr>
              <a:t>for</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col</a:t>
            </a:r>
            <a:r>
              <a:rPr lang="en-US" b="0">
                <a:solidFill>
                  <a:srgbClr val="CCCCCC"/>
                </a:solidFill>
                <a:effectLst/>
                <a:latin typeface="Consolas" panose="020B0609020204030204" pitchFamily="49" charset="0"/>
              </a:rPr>
              <a:t> </a:t>
            </a:r>
            <a:r>
              <a:rPr lang="en-US" b="0">
                <a:solidFill>
                  <a:srgbClr val="C586C0"/>
                </a:solidFill>
                <a:effectLst/>
                <a:latin typeface="Consolas" panose="020B0609020204030204" pitchFamily="49" charset="0"/>
              </a:rPr>
              <a:t>in</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cat_columns</a:t>
            </a:r>
            <a:r>
              <a:rPr lang="en-US" b="0">
                <a:solidFill>
                  <a:srgbClr val="CCCCCC"/>
                </a:solidFill>
                <a:effectLst/>
                <a:latin typeface="Consolas" panose="020B0609020204030204" pitchFamily="49" charset="0"/>
              </a:rPr>
              <a:t>:</a:t>
            </a:r>
          </a:p>
          <a:p>
            <a:pPr>
              <a:lnSpc>
                <a:spcPct val="150000"/>
              </a:lnSpc>
            </a:pPr>
            <a:r>
              <a:rPr lang="en-US" b="0">
                <a:solidFill>
                  <a:srgbClr val="CCCCCC"/>
                </a:solidFill>
                <a:effectLst/>
                <a:latin typeface="Consolas" panose="020B0609020204030204" pitchFamily="49" charset="0"/>
              </a:rPr>
              <a:t>    </a:t>
            </a:r>
            <a:r>
              <a:rPr lang="en-US" b="0">
                <a:solidFill>
                  <a:srgbClr val="DCDCAA"/>
                </a:solidFill>
                <a:effectLst/>
                <a:latin typeface="Consolas" panose="020B0609020204030204" pitchFamily="49" charset="0"/>
              </a:rPr>
              <a:t>print</a:t>
            </a:r>
            <a:r>
              <a:rPr lang="en-US" b="0">
                <a:solidFill>
                  <a:srgbClr val="CCCCCC"/>
                </a:solidFill>
                <a:effectLst/>
                <a:latin typeface="Consolas" panose="020B0609020204030204" pitchFamily="49" charset="0"/>
              </a:rPr>
              <a:t>(</a:t>
            </a:r>
            <a:r>
              <a:rPr lang="en-US" b="0">
                <a:solidFill>
                  <a:srgbClr val="569CD6"/>
                </a:solidFill>
                <a:effectLst/>
                <a:latin typeface="Consolas" panose="020B0609020204030204" pitchFamily="49" charset="0"/>
              </a:rPr>
              <a:t>f</a:t>
            </a:r>
            <a:r>
              <a:rPr lang="en-US" b="0">
                <a:solidFill>
                  <a:srgbClr val="CE9178"/>
                </a:solidFill>
                <a:effectLst/>
                <a:latin typeface="Consolas" panose="020B0609020204030204" pitchFamily="49" charset="0"/>
              </a:rPr>
              <a:t>'The </a:t>
            </a:r>
            <a:r>
              <a:rPr lang="en-US" b="0">
                <a:solidFill>
                  <a:srgbClr val="569CD6"/>
                </a:solidFill>
                <a:effectLst/>
                <a:latin typeface="Consolas" panose="020B0609020204030204" pitchFamily="49" charset="0"/>
              </a:rPr>
              <a:t>{</a:t>
            </a:r>
            <a:r>
              <a:rPr lang="en-US" b="0">
                <a:solidFill>
                  <a:srgbClr val="9CDCFE"/>
                </a:solidFill>
                <a:effectLst/>
                <a:latin typeface="Consolas" panose="020B0609020204030204" pitchFamily="49" charset="0"/>
              </a:rPr>
              <a:t>col</a:t>
            </a:r>
            <a:r>
              <a:rPr lang="en-US" b="0">
                <a:solidFill>
                  <a:srgbClr val="569CD6"/>
                </a:solidFill>
                <a:effectLst/>
                <a:latin typeface="Consolas" panose="020B0609020204030204" pitchFamily="49" charset="0"/>
              </a:rPr>
              <a:t>}</a:t>
            </a:r>
            <a:r>
              <a:rPr lang="en-US" b="0">
                <a:solidFill>
                  <a:srgbClr val="CE9178"/>
                </a:solidFill>
                <a:effectLst/>
                <a:latin typeface="Consolas" panose="020B0609020204030204" pitchFamily="49" charset="0"/>
              </a:rPr>
              <a:t> Value counts'</a:t>
            </a:r>
            <a:r>
              <a:rPr lang="en-US" b="0">
                <a:solidFill>
                  <a:srgbClr val="CCCCCC"/>
                </a:solidFill>
                <a:effectLst/>
                <a:latin typeface="Consolas" panose="020B0609020204030204" pitchFamily="49" charset="0"/>
              </a:rPr>
              <a:t>)</a:t>
            </a:r>
          </a:p>
          <a:p>
            <a:pPr>
              <a:lnSpc>
                <a:spcPct val="150000"/>
              </a:lnSpc>
            </a:pPr>
            <a:r>
              <a:rPr lang="en-US" b="0">
                <a:solidFill>
                  <a:srgbClr val="CCCCCC"/>
                </a:solidFill>
                <a:effectLst/>
                <a:latin typeface="Consolas" panose="020B0609020204030204" pitchFamily="49" charset="0"/>
              </a:rPr>
              <a:t>    </a:t>
            </a:r>
            <a:r>
              <a:rPr lang="en-US" b="0">
                <a:solidFill>
                  <a:srgbClr val="DCDCAA"/>
                </a:solidFill>
                <a:effectLst/>
                <a:latin typeface="Consolas" panose="020B0609020204030204" pitchFamily="49" charset="0"/>
              </a:rPr>
              <a:t>display</a:t>
            </a:r>
            <a:r>
              <a:rPr lang="en-US" b="0">
                <a:solidFill>
                  <a:srgbClr val="CCCCCC"/>
                </a:solidFill>
                <a:effectLst/>
                <a:latin typeface="Consolas" panose="020B0609020204030204" pitchFamily="49" charset="0"/>
              </a:rPr>
              <a:t>(</a:t>
            </a:r>
            <a:r>
              <a:rPr lang="en-US" b="0">
                <a:solidFill>
                  <a:srgbClr val="DCDCAA"/>
                </a:solidFill>
                <a:effectLst/>
                <a:latin typeface="Consolas" panose="020B0609020204030204" pitchFamily="49" charset="0"/>
              </a:rPr>
              <a:t>value_counts</a:t>
            </a:r>
            <a:r>
              <a:rPr lang="en-US" b="0">
                <a:solidFill>
                  <a:srgbClr val="CCCCCC"/>
                </a:solidFill>
                <a:effectLst/>
                <a:latin typeface="Consolas" panose="020B0609020204030204" pitchFamily="49" charset="0"/>
              </a:rPr>
              <a:t>(</a:t>
            </a:r>
            <a:r>
              <a:rPr lang="en-US" b="0">
                <a:solidFill>
                  <a:srgbClr val="9CDCFE"/>
                </a:solidFill>
                <a:effectLst/>
                <a:latin typeface="Consolas" panose="020B0609020204030204" pitchFamily="49" charset="0"/>
              </a:rPr>
              <a:t>data</a:t>
            </a:r>
            <a:r>
              <a:rPr lang="en-US" b="0">
                <a:solidFill>
                  <a:srgbClr val="CCCCCC"/>
                </a:solidFill>
                <a:effectLst/>
                <a:latin typeface="Consolas" panose="020B0609020204030204" pitchFamily="49" charset="0"/>
              </a:rPr>
              <a:t> , </a:t>
            </a:r>
            <a:r>
              <a:rPr lang="en-US" b="0">
                <a:solidFill>
                  <a:srgbClr val="9CDCFE"/>
                </a:solidFill>
                <a:effectLst/>
                <a:latin typeface="Consolas" panose="020B0609020204030204" pitchFamily="49" charset="0"/>
              </a:rPr>
              <a:t>col</a:t>
            </a:r>
            <a:r>
              <a:rPr lang="en-US" b="0">
                <a:solidFill>
                  <a:srgbClr val="CCCCCC"/>
                </a:solidFill>
                <a:effectLst/>
                <a:latin typeface="Consolas" panose="020B0609020204030204" pitchFamily="49" charset="0"/>
              </a:rPr>
              <a:t>))</a:t>
            </a:r>
          </a:p>
          <a:p>
            <a:pPr>
              <a:lnSpc>
                <a:spcPct val="150000"/>
              </a:lnSpc>
            </a:pPr>
            <a:r>
              <a:rPr lang="en-US" b="0">
                <a:solidFill>
                  <a:srgbClr val="CCCCCC"/>
                </a:solidFill>
                <a:effectLst/>
                <a:latin typeface="Consolas" panose="020B0609020204030204" pitchFamily="49" charset="0"/>
              </a:rPr>
              <a:t>    </a:t>
            </a:r>
            <a:r>
              <a:rPr lang="en-US" b="0">
                <a:solidFill>
                  <a:srgbClr val="DCDCAA"/>
                </a:solidFill>
                <a:effectLst/>
                <a:latin typeface="Consolas" panose="020B0609020204030204" pitchFamily="49" charset="0"/>
              </a:rPr>
              <a:t>print</a:t>
            </a:r>
            <a:r>
              <a:rPr lang="en-US" b="0">
                <a:solidFill>
                  <a:srgbClr val="CCCCCC"/>
                </a:solidFill>
                <a:effectLst/>
                <a:latin typeface="Consolas" panose="020B0609020204030204" pitchFamily="49" charset="0"/>
              </a:rPr>
              <a:t>(</a:t>
            </a:r>
            <a:r>
              <a:rPr lang="en-US" b="0">
                <a:solidFill>
                  <a:srgbClr val="569CD6"/>
                </a:solidFill>
                <a:effectLst/>
                <a:latin typeface="Consolas" panose="020B0609020204030204" pitchFamily="49" charset="0"/>
              </a:rPr>
              <a:t>f</a:t>
            </a:r>
            <a:r>
              <a:rPr lang="en-US" b="0">
                <a:solidFill>
                  <a:srgbClr val="CE9178"/>
                </a:solidFill>
                <a:effectLst/>
                <a:latin typeface="Consolas" panose="020B0609020204030204" pitchFamily="49" charset="0"/>
              </a:rPr>
              <a:t>'The </a:t>
            </a:r>
            <a:r>
              <a:rPr lang="en-US" b="0">
                <a:solidFill>
                  <a:srgbClr val="569CD6"/>
                </a:solidFill>
                <a:effectLst/>
                <a:latin typeface="Consolas" panose="020B0609020204030204" pitchFamily="49" charset="0"/>
              </a:rPr>
              <a:t>{</a:t>
            </a:r>
            <a:r>
              <a:rPr lang="en-US" b="0">
                <a:solidFill>
                  <a:srgbClr val="9CDCFE"/>
                </a:solidFill>
                <a:effectLst/>
                <a:latin typeface="Consolas" panose="020B0609020204030204" pitchFamily="49" charset="0"/>
              </a:rPr>
              <a:t>col</a:t>
            </a:r>
            <a:r>
              <a:rPr lang="en-US" b="0">
                <a:solidFill>
                  <a:srgbClr val="569CD6"/>
                </a:solidFill>
                <a:effectLst/>
                <a:latin typeface="Consolas" panose="020B0609020204030204" pitchFamily="49" charset="0"/>
              </a:rPr>
              <a:t>}</a:t>
            </a:r>
            <a:r>
              <a:rPr lang="en-US" b="0">
                <a:solidFill>
                  <a:srgbClr val="CE9178"/>
                </a:solidFill>
                <a:effectLst/>
                <a:latin typeface="Consolas" panose="020B0609020204030204" pitchFamily="49" charset="0"/>
              </a:rPr>
              <a:t> Value counts by Target(Attrition_Flag)'</a:t>
            </a:r>
            <a:r>
              <a:rPr lang="en-US" b="0">
                <a:solidFill>
                  <a:srgbClr val="CCCCCC"/>
                </a:solidFill>
                <a:effectLst/>
                <a:latin typeface="Consolas" panose="020B0609020204030204" pitchFamily="49" charset="0"/>
              </a:rPr>
              <a:t>)</a:t>
            </a:r>
          </a:p>
          <a:p>
            <a:pPr>
              <a:lnSpc>
                <a:spcPct val="150000"/>
              </a:lnSpc>
            </a:pPr>
            <a:r>
              <a:rPr lang="en-US" b="0">
                <a:solidFill>
                  <a:srgbClr val="CCCCCC"/>
                </a:solidFill>
                <a:effectLst/>
                <a:latin typeface="Consolas" panose="020B0609020204030204" pitchFamily="49" charset="0"/>
              </a:rPr>
              <a:t>    </a:t>
            </a:r>
            <a:r>
              <a:rPr lang="en-US" b="0">
                <a:solidFill>
                  <a:srgbClr val="DCDCAA"/>
                </a:solidFill>
                <a:effectLst/>
                <a:latin typeface="Consolas" panose="020B0609020204030204" pitchFamily="49" charset="0"/>
              </a:rPr>
              <a:t>display</a:t>
            </a:r>
            <a:r>
              <a:rPr lang="en-US" b="0">
                <a:solidFill>
                  <a:srgbClr val="CCCCCC"/>
                </a:solidFill>
                <a:effectLst/>
                <a:latin typeface="Consolas" panose="020B0609020204030204" pitchFamily="49" charset="0"/>
              </a:rPr>
              <a:t>(</a:t>
            </a:r>
            <a:r>
              <a:rPr lang="en-US" b="0">
                <a:solidFill>
                  <a:srgbClr val="DCDCAA"/>
                </a:solidFill>
                <a:effectLst/>
                <a:latin typeface="Consolas" panose="020B0609020204030204" pitchFamily="49" charset="0"/>
              </a:rPr>
              <a:t>calculate_attrition_rates</a:t>
            </a:r>
            <a:r>
              <a:rPr lang="en-US" b="0">
                <a:solidFill>
                  <a:srgbClr val="CCCCCC"/>
                </a:solidFill>
                <a:effectLst/>
                <a:latin typeface="Consolas" panose="020B0609020204030204" pitchFamily="49" charset="0"/>
              </a:rPr>
              <a:t>(</a:t>
            </a:r>
            <a:r>
              <a:rPr lang="en-US" b="0">
                <a:solidFill>
                  <a:srgbClr val="9CDCFE"/>
                </a:solidFill>
                <a:effectLst/>
                <a:latin typeface="Consolas" panose="020B0609020204030204" pitchFamily="49" charset="0"/>
              </a:rPr>
              <a:t>data</a:t>
            </a:r>
            <a:r>
              <a:rPr lang="en-US" b="0">
                <a:solidFill>
                  <a:srgbClr val="CCCCCC"/>
                </a:solidFill>
                <a:effectLst/>
                <a:latin typeface="Consolas" panose="020B0609020204030204" pitchFamily="49" charset="0"/>
              </a:rPr>
              <a:t>,</a:t>
            </a:r>
            <a:r>
              <a:rPr lang="en-US" b="0">
                <a:solidFill>
                  <a:srgbClr val="9CDCFE"/>
                </a:solidFill>
                <a:effectLst/>
                <a:latin typeface="Consolas" panose="020B0609020204030204" pitchFamily="49" charset="0"/>
              </a:rPr>
              <a:t>col</a:t>
            </a:r>
            <a:r>
              <a:rPr lang="en-US" b="0">
                <a:solidFill>
                  <a:srgbClr val="CCCCCC"/>
                </a:solidFill>
                <a:effectLst/>
                <a:latin typeface="Consolas" panose="020B0609020204030204" pitchFamily="49" charset="0"/>
              </a:rPr>
              <a:t>))</a:t>
            </a:r>
          </a:p>
        </p:txBody>
      </p:sp>
      <p:pic>
        <p:nvPicPr>
          <p:cNvPr id="7" name="Picture 6"/>
          <p:cNvPicPr>
            <a:picLocks noChangeAspect="1"/>
          </p:cNvPicPr>
          <p:nvPr/>
        </p:nvPicPr>
        <p:blipFill>
          <a:blip r:embed="rId3"/>
          <a:stretch>
            <a:fillRect/>
          </a:stretch>
        </p:blipFill>
        <p:spPr>
          <a:xfrm>
            <a:off x="12879586" y="7723160"/>
            <a:ext cx="1661604" cy="4002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67583" y="524589"/>
            <a:ext cx="4769168" cy="596146"/>
          </a:xfrm>
          <a:prstGeom prst="rect">
            <a:avLst/>
          </a:prstGeom>
          <a:noFill/>
          <a:ln/>
        </p:spPr>
        <p:txBody>
          <a:bodyPr wrap="none" lIns="0" tIns="0" rIns="0" bIns="0" rtlCol="0" anchor="t"/>
          <a:lstStyle/>
          <a:p>
            <a:pPr marL="0" indent="0">
              <a:lnSpc>
                <a:spcPts val="4650"/>
              </a:lnSpc>
              <a:buNone/>
            </a:pPr>
            <a:r>
              <a:rPr lang="en-US" sz="3750" dirty="0">
                <a:solidFill>
                  <a:srgbClr val="F5F0F0"/>
                </a:solidFill>
                <a:latin typeface="Merriweather" pitchFamily="34" charset="0"/>
                <a:ea typeface="Merriweather" pitchFamily="34" charset="-122"/>
                <a:cs typeface="Merriweather" pitchFamily="34" charset="-120"/>
              </a:rPr>
              <a:t>Output</a:t>
            </a:r>
            <a:endParaRPr lang="en-US" sz="3750" dirty="0"/>
          </a:p>
        </p:txBody>
      </p:sp>
      <p:pic>
        <p:nvPicPr>
          <p:cNvPr id="3" name="Image 0" descr="preencoded.png"/>
          <p:cNvPicPr>
            <a:picLocks noChangeAspect="1"/>
          </p:cNvPicPr>
          <p:nvPr/>
        </p:nvPicPr>
        <p:blipFill>
          <a:blip r:embed="rId3"/>
          <a:stretch>
            <a:fillRect/>
          </a:stretch>
        </p:blipFill>
        <p:spPr>
          <a:xfrm>
            <a:off x="183912" y="1297958"/>
            <a:ext cx="7371556" cy="2216707"/>
          </a:xfrm>
          <a:prstGeom prst="rect">
            <a:avLst/>
          </a:prstGeom>
        </p:spPr>
      </p:pic>
      <p:pic>
        <p:nvPicPr>
          <p:cNvPr id="4" name="Image 1" descr="preencoded.png"/>
          <p:cNvPicPr>
            <a:picLocks noChangeAspect="1"/>
          </p:cNvPicPr>
          <p:nvPr/>
        </p:nvPicPr>
        <p:blipFill>
          <a:blip r:embed="rId4"/>
          <a:stretch>
            <a:fillRect/>
          </a:stretch>
        </p:blipFill>
        <p:spPr>
          <a:xfrm>
            <a:off x="183912" y="3764994"/>
            <a:ext cx="7371556" cy="3812128"/>
          </a:xfrm>
          <a:prstGeom prst="rect">
            <a:avLst/>
          </a:prstGeom>
        </p:spPr>
      </p:pic>
      <p:pic>
        <p:nvPicPr>
          <p:cNvPr id="5" name="Image 2" descr="preencoded.png"/>
          <p:cNvPicPr>
            <a:picLocks noChangeAspect="1"/>
          </p:cNvPicPr>
          <p:nvPr/>
        </p:nvPicPr>
        <p:blipFill>
          <a:blip r:embed="rId5"/>
          <a:stretch>
            <a:fillRect/>
          </a:stretch>
        </p:blipFill>
        <p:spPr>
          <a:xfrm>
            <a:off x="7910036" y="1417612"/>
            <a:ext cx="6258850" cy="3637821"/>
          </a:xfrm>
          <a:prstGeom prst="rect">
            <a:avLst/>
          </a:prstGeom>
        </p:spPr>
      </p:pic>
      <p:pic>
        <p:nvPicPr>
          <p:cNvPr id="6" name="Image 3" descr="preencoded.png"/>
          <p:cNvPicPr>
            <a:picLocks noChangeAspect="1"/>
          </p:cNvPicPr>
          <p:nvPr/>
        </p:nvPicPr>
        <p:blipFill>
          <a:blip r:embed="rId6"/>
          <a:stretch>
            <a:fillRect/>
          </a:stretch>
        </p:blipFill>
        <p:spPr>
          <a:xfrm>
            <a:off x="7910035" y="5328368"/>
            <a:ext cx="6258850" cy="2511089"/>
          </a:xfrm>
          <a:prstGeom prst="rect">
            <a:avLst/>
          </a:prstGeom>
        </p:spPr>
      </p:pic>
      <p:cxnSp>
        <p:nvCxnSpPr>
          <p:cNvPr id="8" name="Straight Connector 7"/>
          <p:cNvCxnSpPr/>
          <p:nvPr/>
        </p:nvCxnSpPr>
        <p:spPr>
          <a:xfrm>
            <a:off x="7716644" y="1371064"/>
            <a:ext cx="22302" cy="6468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7910035" y="5196468"/>
            <a:ext cx="64299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8590" y="3624146"/>
            <a:ext cx="7199273"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16E1AD8-7CB9-BE47-13C8-206231B01976}"/>
              </a:ext>
            </a:extLst>
          </p:cNvPr>
          <p:cNvPicPr>
            <a:picLocks noChangeAspect="1"/>
          </p:cNvPicPr>
          <p:nvPr/>
        </p:nvPicPr>
        <p:blipFill>
          <a:blip r:embed="rId7"/>
          <a:stretch>
            <a:fillRect/>
          </a:stretch>
        </p:blipFill>
        <p:spPr>
          <a:xfrm>
            <a:off x="12879586" y="7723160"/>
            <a:ext cx="1661604" cy="4002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5379" y="454139"/>
            <a:ext cx="6170771" cy="771287"/>
          </a:xfrm>
          <a:prstGeom prst="rect">
            <a:avLst/>
          </a:prstGeom>
          <a:noFill/>
          <a:ln/>
        </p:spPr>
        <p:txBody>
          <a:bodyPr wrap="none" lIns="0" tIns="0" rIns="0" bIns="0" rtlCol="0" anchor="t"/>
          <a:lstStyle/>
          <a:p>
            <a:pPr marL="0" indent="0">
              <a:lnSpc>
                <a:spcPts val="6050"/>
              </a:lnSpc>
              <a:buNone/>
            </a:pPr>
            <a:r>
              <a:rPr lang="en-US" sz="4850" b="1" dirty="0">
                <a:solidFill>
                  <a:srgbClr val="F5F0F0"/>
                </a:solidFill>
                <a:latin typeface="Merriweather" pitchFamily="34" charset="0"/>
                <a:ea typeface="Merriweather" pitchFamily="34" charset="-122"/>
                <a:cs typeface="Merriweather" pitchFamily="34" charset="-120"/>
              </a:rPr>
              <a:t>Team names</a:t>
            </a:r>
            <a:endParaRPr lang="en-US" sz="4850" dirty="0"/>
          </a:p>
        </p:txBody>
      </p:sp>
      <p:pic>
        <p:nvPicPr>
          <p:cNvPr id="3" name="Image 0" descr="preencoded.png"/>
          <p:cNvPicPr>
            <a:picLocks noChangeAspect="1"/>
          </p:cNvPicPr>
          <p:nvPr/>
        </p:nvPicPr>
        <p:blipFill>
          <a:blip r:embed="rId3"/>
          <a:stretch>
            <a:fillRect/>
          </a:stretch>
        </p:blipFill>
        <p:spPr>
          <a:xfrm>
            <a:off x="182292" y="1841150"/>
            <a:ext cx="655383" cy="874217"/>
          </a:xfrm>
          <a:prstGeom prst="rect">
            <a:avLst/>
          </a:prstGeom>
        </p:spPr>
      </p:pic>
      <p:sp>
        <p:nvSpPr>
          <p:cNvPr id="4" name="Text 1"/>
          <p:cNvSpPr/>
          <p:nvPr/>
        </p:nvSpPr>
        <p:spPr>
          <a:xfrm>
            <a:off x="1118947" y="2085630"/>
            <a:ext cx="4060388" cy="462796"/>
          </a:xfrm>
          <a:prstGeom prst="rect">
            <a:avLst/>
          </a:prstGeom>
          <a:noFill/>
          <a:ln/>
        </p:spPr>
        <p:txBody>
          <a:bodyPr wrap="none" lIns="0" tIns="0" rIns="0" bIns="0" rtlCol="0" anchor="t"/>
          <a:lstStyle/>
          <a:p>
            <a:pPr marL="0" indent="0">
              <a:lnSpc>
                <a:spcPts val="3600"/>
              </a:lnSpc>
              <a:buNone/>
            </a:pPr>
            <a:r>
              <a:rPr lang="en-US" sz="4000" dirty="0">
                <a:solidFill>
                  <a:srgbClr val="F5F0F0"/>
                </a:solidFill>
                <a:latin typeface="Merriweather" pitchFamily="34" charset="0"/>
                <a:ea typeface="Merriweather" pitchFamily="34" charset="-122"/>
                <a:cs typeface="Merriweather" pitchFamily="34" charset="-120"/>
              </a:rPr>
              <a:t>Zeyad Ahmed Mostafa</a:t>
            </a:r>
            <a:endParaRPr lang="en-US" sz="4000" dirty="0"/>
          </a:p>
        </p:txBody>
      </p:sp>
      <p:pic>
        <p:nvPicPr>
          <p:cNvPr id="5" name="Image 1" descr="preencoded.png"/>
          <p:cNvPicPr>
            <a:picLocks noChangeAspect="1"/>
          </p:cNvPicPr>
          <p:nvPr/>
        </p:nvPicPr>
        <p:blipFill>
          <a:blip r:embed="rId3"/>
          <a:stretch>
            <a:fillRect/>
          </a:stretch>
        </p:blipFill>
        <p:spPr>
          <a:xfrm>
            <a:off x="198598" y="2922787"/>
            <a:ext cx="655383" cy="874217"/>
          </a:xfrm>
          <a:prstGeom prst="rect">
            <a:avLst/>
          </a:prstGeom>
        </p:spPr>
      </p:pic>
      <p:sp>
        <p:nvSpPr>
          <p:cNvPr id="6" name="Text 2"/>
          <p:cNvSpPr/>
          <p:nvPr/>
        </p:nvSpPr>
        <p:spPr>
          <a:xfrm>
            <a:off x="1118947" y="3207785"/>
            <a:ext cx="4791075" cy="462796"/>
          </a:xfrm>
          <a:prstGeom prst="rect">
            <a:avLst/>
          </a:prstGeom>
          <a:noFill/>
          <a:ln/>
        </p:spPr>
        <p:txBody>
          <a:bodyPr wrap="none" lIns="0" tIns="0" rIns="0" bIns="0" rtlCol="0" anchor="t"/>
          <a:lstStyle/>
          <a:p>
            <a:pPr marL="0" indent="0">
              <a:lnSpc>
                <a:spcPts val="3600"/>
              </a:lnSpc>
              <a:buNone/>
            </a:pPr>
            <a:r>
              <a:rPr lang="en-US" sz="4000" dirty="0">
                <a:solidFill>
                  <a:srgbClr val="F5F0F0"/>
                </a:solidFill>
                <a:latin typeface="Merriweather" pitchFamily="34" charset="0"/>
                <a:ea typeface="Merriweather" pitchFamily="34" charset="-122"/>
                <a:cs typeface="Merriweather" pitchFamily="34" charset="-120"/>
              </a:rPr>
              <a:t>Mahmoud Saad Mahmoud</a:t>
            </a:r>
            <a:endParaRPr lang="en-US" sz="4000" dirty="0"/>
          </a:p>
        </p:txBody>
      </p:sp>
      <p:pic>
        <p:nvPicPr>
          <p:cNvPr id="7" name="Image 2" descr="preencoded.png"/>
          <p:cNvPicPr>
            <a:picLocks noChangeAspect="1"/>
          </p:cNvPicPr>
          <p:nvPr/>
        </p:nvPicPr>
        <p:blipFill>
          <a:blip r:embed="rId3"/>
          <a:stretch>
            <a:fillRect/>
          </a:stretch>
        </p:blipFill>
        <p:spPr>
          <a:xfrm>
            <a:off x="198598" y="3998193"/>
            <a:ext cx="655383" cy="874217"/>
          </a:xfrm>
          <a:prstGeom prst="rect">
            <a:avLst/>
          </a:prstGeom>
        </p:spPr>
      </p:pic>
      <p:sp>
        <p:nvSpPr>
          <p:cNvPr id="8" name="Text 3"/>
          <p:cNvSpPr/>
          <p:nvPr/>
        </p:nvSpPr>
        <p:spPr>
          <a:xfrm>
            <a:off x="1118947" y="4235035"/>
            <a:ext cx="4589026" cy="361432"/>
          </a:xfrm>
          <a:prstGeom prst="rect">
            <a:avLst/>
          </a:prstGeom>
          <a:noFill/>
          <a:ln/>
        </p:spPr>
        <p:txBody>
          <a:bodyPr wrap="none" lIns="0" tIns="0" rIns="0" bIns="0" rtlCol="0" anchor="t"/>
          <a:lstStyle/>
          <a:p>
            <a:pPr marL="0" indent="0">
              <a:lnSpc>
                <a:spcPts val="3600"/>
              </a:lnSpc>
              <a:buNone/>
            </a:pPr>
            <a:r>
              <a:rPr lang="en-US" sz="4000" dirty="0">
                <a:solidFill>
                  <a:srgbClr val="F5F0F0"/>
                </a:solidFill>
                <a:latin typeface="Merriweather" pitchFamily="34" charset="0"/>
                <a:ea typeface="Merriweather" pitchFamily="34" charset="-122"/>
                <a:cs typeface="Merriweather" pitchFamily="34" charset="-120"/>
              </a:rPr>
              <a:t>Ahmed Mohamed Tawfiq</a:t>
            </a:r>
            <a:endParaRPr lang="en-US" sz="4000" dirty="0"/>
          </a:p>
        </p:txBody>
      </p:sp>
      <p:pic>
        <p:nvPicPr>
          <p:cNvPr id="9" name="Image 3" descr="preencoded.png"/>
          <p:cNvPicPr>
            <a:picLocks noChangeAspect="1"/>
          </p:cNvPicPr>
          <p:nvPr/>
        </p:nvPicPr>
        <p:blipFill>
          <a:blip r:embed="rId3"/>
          <a:stretch>
            <a:fillRect/>
          </a:stretch>
        </p:blipFill>
        <p:spPr>
          <a:xfrm>
            <a:off x="214903" y="5079830"/>
            <a:ext cx="655383" cy="874217"/>
          </a:xfrm>
          <a:prstGeom prst="rect">
            <a:avLst/>
          </a:prstGeom>
        </p:spPr>
      </p:pic>
      <p:sp>
        <p:nvSpPr>
          <p:cNvPr id="10" name="Text 4"/>
          <p:cNvSpPr/>
          <p:nvPr/>
        </p:nvSpPr>
        <p:spPr>
          <a:xfrm>
            <a:off x="1045200" y="5357190"/>
            <a:ext cx="4736519" cy="462796"/>
          </a:xfrm>
          <a:prstGeom prst="rect">
            <a:avLst/>
          </a:prstGeom>
          <a:noFill/>
          <a:ln/>
        </p:spPr>
        <p:txBody>
          <a:bodyPr wrap="none" lIns="0" tIns="0" rIns="0" bIns="0" rtlCol="0" anchor="t"/>
          <a:lstStyle/>
          <a:p>
            <a:pPr marL="0" indent="0">
              <a:lnSpc>
                <a:spcPts val="3600"/>
              </a:lnSpc>
              <a:buNone/>
            </a:pPr>
            <a:r>
              <a:rPr lang="en-US" sz="4000" dirty="0">
                <a:solidFill>
                  <a:srgbClr val="F5F0F0"/>
                </a:solidFill>
                <a:latin typeface="Merriweather" pitchFamily="34" charset="0"/>
                <a:ea typeface="Merriweather" pitchFamily="34" charset="-122"/>
                <a:cs typeface="Merriweather" pitchFamily="34" charset="-120"/>
              </a:rPr>
              <a:t>Mohamed Badr Mohamed</a:t>
            </a:r>
            <a:endParaRPr lang="en-US" sz="4000" dirty="0"/>
          </a:p>
        </p:txBody>
      </p:sp>
      <p:pic>
        <p:nvPicPr>
          <p:cNvPr id="11" name="Image 4" descr="preencoded.png"/>
          <p:cNvPicPr>
            <a:picLocks noChangeAspect="1"/>
          </p:cNvPicPr>
          <p:nvPr/>
        </p:nvPicPr>
        <p:blipFill>
          <a:blip r:embed="rId3"/>
          <a:stretch>
            <a:fillRect/>
          </a:stretch>
        </p:blipFill>
        <p:spPr>
          <a:xfrm>
            <a:off x="235079" y="6243411"/>
            <a:ext cx="655383" cy="874217"/>
          </a:xfrm>
          <a:prstGeom prst="rect">
            <a:avLst/>
          </a:prstGeom>
        </p:spPr>
      </p:pic>
      <p:sp>
        <p:nvSpPr>
          <p:cNvPr id="12" name="Text 5"/>
          <p:cNvSpPr/>
          <p:nvPr/>
        </p:nvSpPr>
        <p:spPr>
          <a:xfrm>
            <a:off x="1118947" y="6514474"/>
            <a:ext cx="3442930" cy="462796"/>
          </a:xfrm>
          <a:prstGeom prst="rect">
            <a:avLst/>
          </a:prstGeom>
          <a:noFill/>
          <a:ln/>
        </p:spPr>
        <p:txBody>
          <a:bodyPr wrap="none" lIns="0" tIns="0" rIns="0" bIns="0" rtlCol="0" anchor="t"/>
          <a:lstStyle/>
          <a:p>
            <a:pPr>
              <a:lnSpc>
                <a:spcPts val="3600"/>
              </a:lnSpc>
            </a:pPr>
            <a:r>
              <a:rPr lang="en-US" sz="4000" dirty="0">
                <a:solidFill>
                  <a:srgbClr val="F5F0F0"/>
                </a:solidFill>
                <a:latin typeface="Merriweather" pitchFamily="34" charset="0"/>
                <a:ea typeface="Merriweather" pitchFamily="34" charset="-122"/>
                <a:cs typeface="Merriweather" pitchFamily="34" charset="-120"/>
              </a:rPr>
              <a:t>Alaa </a:t>
            </a:r>
            <a:r>
              <a:rPr lang="en-US" sz="4000" dirty="0" err="1">
                <a:solidFill>
                  <a:srgbClr val="F5F0F0"/>
                </a:solidFill>
                <a:latin typeface="Merriweather" pitchFamily="34" charset="0"/>
                <a:ea typeface="Merriweather" pitchFamily="34" charset="-122"/>
                <a:cs typeface="Merriweather" pitchFamily="34" charset="-120"/>
              </a:rPr>
              <a:t>Ghalib</a:t>
            </a:r>
            <a:r>
              <a:rPr lang="en-US" sz="4000" dirty="0">
                <a:solidFill>
                  <a:srgbClr val="F5F0F0"/>
                </a:solidFill>
                <a:latin typeface="Merriweather" pitchFamily="34" charset="0"/>
                <a:ea typeface="Merriweather" pitchFamily="34" charset="-122"/>
                <a:cs typeface="Merriweather" pitchFamily="34" charset="-120"/>
              </a:rPr>
              <a:t> </a:t>
            </a:r>
            <a:r>
              <a:rPr lang="en-US" sz="4000" dirty="0" smtClean="0">
                <a:solidFill>
                  <a:srgbClr val="F5F0F0"/>
                </a:solidFill>
                <a:latin typeface="Merriweather" pitchFamily="34" charset="0"/>
                <a:ea typeface="Merriweather" pitchFamily="34" charset="-122"/>
                <a:cs typeface="Merriweather" pitchFamily="34" charset="-120"/>
              </a:rPr>
              <a:t>Osman</a:t>
            </a:r>
            <a:r>
              <a:rPr lang="ar-EG" sz="4000" dirty="0" smtClean="0">
                <a:solidFill>
                  <a:srgbClr val="F5F0F0"/>
                </a:solidFill>
                <a:latin typeface="Merriweather" pitchFamily="34" charset="0"/>
                <a:ea typeface="Merriweather" pitchFamily="34" charset="-122"/>
                <a:cs typeface="Merriweather" pitchFamily="34" charset="-120"/>
              </a:rPr>
              <a:t> </a:t>
            </a:r>
            <a:r>
              <a:rPr lang="en-US" sz="4000" dirty="0">
                <a:solidFill>
                  <a:srgbClr val="F5F0F0"/>
                </a:solidFill>
                <a:latin typeface="Merriweather" pitchFamily="34" charset="0"/>
                <a:ea typeface="Merriweather" pitchFamily="34" charset="-122"/>
                <a:cs typeface="Merriweather" pitchFamily="34" charset="-120"/>
              </a:rPr>
              <a:t>(</a:t>
            </a:r>
            <a:r>
              <a:rPr lang="en-US" sz="4000" dirty="0">
                <a:solidFill>
                  <a:srgbClr val="FF0000"/>
                </a:solidFill>
                <a:latin typeface="Merriweather" pitchFamily="34" charset="0"/>
                <a:ea typeface="Merriweather" pitchFamily="34" charset="-122"/>
                <a:cs typeface="Merriweather" pitchFamily="34" charset="-120"/>
              </a:rPr>
              <a:t>Military service</a:t>
            </a:r>
            <a:r>
              <a:rPr lang="en-US" sz="4000" dirty="0">
                <a:solidFill>
                  <a:srgbClr val="F5F0F0"/>
                </a:solidFill>
                <a:latin typeface="Merriweather" pitchFamily="34" charset="0"/>
                <a:ea typeface="Merriweather" pitchFamily="34" charset="-122"/>
                <a:cs typeface="Merriweather" pitchFamily="34" charset="-120"/>
              </a:rPr>
              <a:t>)</a:t>
            </a:r>
            <a:endParaRPr lang="en-US" sz="4000" dirty="0"/>
          </a:p>
        </p:txBody>
      </p:sp>
      <p:sp>
        <p:nvSpPr>
          <p:cNvPr id="13" name="L-Shape 12"/>
          <p:cNvSpPr/>
          <p:nvPr/>
        </p:nvSpPr>
        <p:spPr>
          <a:xfrm>
            <a:off x="379405" y="803250"/>
            <a:ext cx="574663" cy="598725"/>
          </a:xfrm>
          <a:prstGeom prst="corne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Shape 13"/>
          <p:cNvSpPr/>
          <p:nvPr/>
        </p:nvSpPr>
        <p:spPr>
          <a:xfrm rot="10800000">
            <a:off x="4459921" y="295697"/>
            <a:ext cx="574663" cy="598725"/>
          </a:xfrm>
          <a:prstGeom prst="corne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12687300" y="7007750"/>
            <a:ext cx="1836419" cy="1035519"/>
          </a:xfrm>
          <a:prstGeom prst="rect">
            <a:avLst/>
          </a:prstGeom>
        </p:spPr>
      </p:pic>
    </p:spTree>
    <p:extLst>
      <p:ext uri="{BB962C8B-B14F-4D97-AF65-F5344CB8AC3E}">
        <p14:creationId xmlns:p14="http://schemas.microsoft.com/office/powerpoint/2010/main" val="3090560429"/>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27AD-39B4-F3FB-217F-E5D89B50D893}"/>
            </a:ext>
          </a:extLst>
        </p:cNvPr>
        <p:cNvGrpSpPr/>
        <p:nvPr/>
      </p:nvGrpSpPr>
      <p:grpSpPr>
        <a:xfrm>
          <a:off x="0" y="0"/>
          <a:ext cx="0" cy="0"/>
          <a:chOff x="0" y="0"/>
          <a:chExt cx="0" cy="0"/>
        </a:xfrm>
      </p:grpSpPr>
      <p:sp>
        <p:nvSpPr>
          <p:cNvPr id="31" name="Text 0">
            <a:extLst>
              <a:ext uri="{FF2B5EF4-FFF2-40B4-BE49-F238E27FC236}">
                <a16:creationId xmlns:a16="http://schemas.microsoft.com/office/drawing/2014/main" id="{8A4F5BD8-C273-58E5-0EF3-1DA286817C59}"/>
              </a:ext>
            </a:extLst>
          </p:cNvPr>
          <p:cNvSpPr/>
          <p:nvPr/>
        </p:nvSpPr>
        <p:spPr>
          <a:xfrm>
            <a:off x="800814" y="629245"/>
            <a:ext cx="7152084" cy="715089"/>
          </a:xfrm>
          <a:prstGeom prst="rect">
            <a:avLst/>
          </a:prstGeom>
          <a:noFill/>
          <a:ln/>
        </p:spPr>
        <p:txBody>
          <a:bodyPr wrap="none" lIns="0" tIns="0" rIns="0" bIns="0" rtlCol="0" anchor="t"/>
          <a:lstStyle/>
          <a:p>
            <a:pPr marL="0" indent="0">
              <a:lnSpc>
                <a:spcPts val="5600"/>
              </a:lnSpc>
              <a:buNone/>
            </a:pPr>
            <a:r>
              <a:rPr lang="en-US" sz="4500" dirty="0">
                <a:solidFill>
                  <a:srgbClr val="F5F0F0"/>
                </a:solidFill>
                <a:latin typeface="Merriweather" pitchFamily="34" charset="0"/>
                <a:ea typeface="Merriweather" pitchFamily="34" charset="-122"/>
                <a:cs typeface="Merriweather" pitchFamily="34" charset="-120"/>
              </a:rPr>
              <a:t>Overview of Value Counts</a:t>
            </a:r>
            <a:endParaRPr lang="en-US" sz="4500" dirty="0"/>
          </a:p>
        </p:txBody>
      </p:sp>
      <p:sp>
        <p:nvSpPr>
          <p:cNvPr id="33" name="Text 2">
            <a:extLst>
              <a:ext uri="{FF2B5EF4-FFF2-40B4-BE49-F238E27FC236}">
                <a16:creationId xmlns:a16="http://schemas.microsoft.com/office/drawing/2014/main" id="{470AF303-3B24-1F76-EA51-F4BC7E373892}"/>
              </a:ext>
            </a:extLst>
          </p:cNvPr>
          <p:cNvSpPr/>
          <p:nvPr/>
        </p:nvSpPr>
        <p:spPr>
          <a:xfrm>
            <a:off x="800814" y="1979930"/>
            <a:ext cx="2860238" cy="357426"/>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Attrition Flag</a:t>
            </a:r>
            <a:endParaRPr lang="en-US" sz="2250" dirty="0"/>
          </a:p>
        </p:txBody>
      </p:sp>
      <p:sp>
        <p:nvSpPr>
          <p:cNvPr id="34" name="Text 3">
            <a:extLst>
              <a:ext uri="{FF2B5EF4-FFF2-40B4-BE49-F238E27FC236}">
                <a16:creationId xmlns:a16="http://schemas.microsoft.com/office/drawing/2014/main" id="{59E62B87-3CFA-9823-AE32-727CA2AB451C}"/>
              </a:ext>
            </a:extLst>
          </p:cNvPr>
          <p:cNvSpPr/>
          <p:nvPr/>
        </p:nvSpPr>
        <p:spPr>
          <a:xfrm>
            <a:off x="800814" y="2474635"/>
            <a:ext cx="4114086" cy="1098352"/>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Most customers are Existing (83.93%), while Attrited customers make up 16.07% of the total.</a:t>
            </a:r>
            <a:endParaRPr lang="en-US" sz="1800" dirty="0"/>
          </a:p>
        </p:txBody>
      </p:sp>
      <p:sp>
        <p:nvSpPr>
          <p:cNvPr id="36" name="Text 5">
            <a:extLst>
              <a:ext uri="{FF2B5EF4-FFF2-40B4-BE49-F238E27FC236}">
                <a16:creationId xmlns:a16="http://schemas.microsoft.com/office/drawing/2014/main" id="{451E974E-927E-23CE-A0D4-4EAC7C1FA813}"/>
              </a:ext>
            </a:extLst>
          </p:cNvPr>
          <p:cNvSpPr/>
          <p:nvPr/>
        </p:nvSpPr>
        <p:spPr>
          <a:xfrm>
            <a:off x="5258038" y="1979930"/>
            <a:ext cx="2860238" cy="357426"/>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Gender</a:t>
            </a:r>
            <a:endParaRPr lang="en-US" sz="2250" dirty="0"/>
          </a:p>
        </p:txBody>
      </p:sp>
      <p:sp>
        <p:nvSpPr>
          <p:cNvPr id="37" name="Text 6">
            <a:extLst>
              <a:ext uri="{FF2B5EF4-FFF2-40B4-BE49-F238E27FC236}">
                <a16:creationId xmlns:a16="http://schemas.microsoft.com/office/drawing/2014/main" id="{AE1D9907-C11F-BCE4-C872-9359F3A28102}"/>
              </a:ext>
            </a:extLst>
          </p:cNvPr>
          <p:cNvSpPr/>
          <p:nvPr/>
        </p:nvSpPr>
        <p:spPr>
          <a:xfrm>
            <a:off x="5258038" y="2474635"/>
            <a:ext cx="4114205" cy="1098352"/>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The customer base is evenly split, with Females making up 52.91% and Males 47.09%.</a:t>
            </a:r>
            <a:endParaRPr lang="en-US" sz="1800" dirty="0"/>
          </a:p>
        </p:txBody>
      </p:sp>
      <p:sp>
        <p:nvSpPr>
          <p:cNvPr id="39" name="Text 8">
            <a:extLst>
              <a:ext uri="{FF2B5EF4-FFF2-40B4-BE49-F238E27FC236}">
                <a16:creationId xmlns:a16="http://schemas.microsoft.com/office/drawing/2014/main" id="{59406EEB-7E0E-868A-10A8-728CB04AA190}"/>
              </a:ext>
            </a:extLst>
          </p:cNvPr>
          <p:cNvSpPr/>
          <p:nvPr/>
        </p:nvSpPr>
        <p:spPr>
          <a:xfrm>
            <a:off x="9715381" y="1979930"/>
            <a:ext cx="2860238" cy="357426"/>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Education Level</a:t>
            </a:r>
            <a:endParaRPr lang="en-US" sz="2250" dirty="0"/>
          </a:p>
        </p:txBody>
      </p:sp>
      <p:sp>
        <p:nvSpPr>
          <p:cNvPr id="40" name="Text 9">
            <a:extLst>
              <a:ext uri="{FF2B5EF4-FFF2-40B4-BE49-F238E27FC236}">
                <a16:creationId xmlns:a16="http://schemas.microsoft.com/office/drawing/2014/main" id="{D7613396-C0BD-9007-3DE2-F4BF3277438F}"/>
              </a:ext>
            </a:extLst>
          </p:cNvPr>
          <p:cNvSpPr/>
          <p:nvPr/>
        </p:nvSpPr>
        <p:spPr>
          <a:xfrm>
            <a:off x="9715381" y="2474635"/>
            <a:ext cx="4114086" cy="1464469"/>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The largest groups are Graduate (30.89%), High School (19.88%), and Unknown (15.00%) education levels.</a:t>
            </a:r>
            <a:endParaRPr lang="en-US" sz="1800" dirty="0"/>
          </a:p>
        </p:txBody>
      </p:sp>
      <p:sp>
        <p:nvSpPr>
          <p:cNvPr id="41" name="Shape 10">
            <a:extLst>
              <a:ext uri="{FF2B5EF4-FFF2-40B4-BE49-F238E27FC236}">
                <a16:creationId xmlns:a16="http://schemas.microsoft.com/office/drawing/2014/main" id="{52D8BD95-0773-4B52-66D8-C2A94A2F8FF8}"/>
              </a:ext>
            </a:extLst>
          </p:cNvPr>
          <p:cNvSpPr/>
          <p:nvPr/>
        </p:nvSpPr>
        <p:spPr>
          <a:xfrm>
            <a:off x="800814" y="4310817"/>
            <a:ext cx="3656528" cy="285988"/>
          </a:xfrm>
          <a:prstGeom prst="roundRect">
            <a:avLst>
              <a:gd name="adj" fmla="val 33605"/>
            </a:avLst>
          </a:prstGeom>
          <a:solidFill>
            <a:srgbClr val="072A38"/>
          </a:solidFill>
          <a:ln w="7620">
            <a:solidFill>
              <a:schemeClr val="bg2"/>
            </a:solidFill>
            <a:prstDash val="solid"/>
          </a:ln>
        </p:spPr>
        <p:txBody>
          <a:bodyPr/>
          <a:lstStyle/>
          <a:p>
            <a:endParaRPr lang="en-US"/>
          </a:p>
        </p:txBody>
      </p:sp>
      <p:sp>
        <p:nvSpPr>
          <p:cNvPr id="42" name="Text 11">
            <a:extLst>
              <a:ext uri="{FF2B5EF4-FFF2-40B4-BE49-F238E27FC236}">
                <a16:creationId xmlns:a16="http://schemas.microsoft.com/office/drawing/2014/main" id="{4233EC8A-4BFD-0447-77DB-D70BD7962733}"/>
              </a:ext>
            </a:extLst>
          </p:cNvPr>
          <p:cNvSpPr/>
          <p:nvPr/>
        </p:nvSpPr>
        <p:spPr>
          <a:xfrm>
            <a:off x="800814" y="4882674"/>
            <a:ext cx="2860238" cy="357426"/>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Marital Status</a:t>
            </a:r>
            <a:endParaRPr lang="en-US" sz="2250" dirty="0"/>
          </a:p>
        </p:txBody>
      </p:sp>
      <p:sp>
        <p:nvSpPr>
          <p:cNvPr id="43" name="Text 12">
            <a:extLst>
              <a:ext uri="{FF2B5EF4-FFF2-40B4-BE49-F238E27FC236}">
                <a16:creationId xmlns:a16="http://schemas.microsoft.com/office/drawing/2014/main" id="{DA65C270-3DA7-E538-B89F-6A26C64242B7}"/>
              </a:ext>
            </a:extLst>
          </p:cNvPr>
          <p:cNvSpPr/>
          <p:nvPr/>
        </p:nvSpPr>
        <p:spPr>
          <a:xfrm>
            <a:off x="800814" y="5377378"/>
            <a:ext cx="4114086" cy="1830586"/>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Most customers are Married (46.28%) or Single (38.94%), with smaller percentages of Divorced (7.39%) and Unknown (7.40%) statuses.</a:t>
            </a:r>
            <a:endParaRPr lang="en-US" sz="1800" dirty="0"/>
          </a:p>
        </p:txBody>
      </p:sp>
      <p:sp>
        <p:nvSpPr>
          <p:cNvPr id="45" name="Text 14">
            <a:extLst>
              <a:ext uri="{FF2B5EF4-FFF2-40B4-BE49-F238E27FC236}">
                <a16:creationId xmlns:a16="http://schemas.microsoft.com/office/drawing/2014/main" id="{A97FA857-0636-B9F5-2876-07596A4CD22B}"/>
              </a:ext>
            </a:extLst>
          </p:cNvPr>
          <p:cNvSpPr/>
          <p:nvPr/>
        </p:nvSpPr>
        <p:spPr>
          <a:xfrm>
            <a:off x="5258038" y="4882674"/>
            <a:ext cx="2860238" cy="357426"/>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Income Category</a:t>
            </a:r>
            <a:endParaRPr lang="en-US" sz="2250" dirty="0"/>
          </a:p>
        </p:txBody>
      </p:sp>
      <p:sp>
        <p:nvSpPr>
          <p:cNvPr id="46" name="Text 15">
            <a:extLst>
              <a:ext uri="{FF2B5EF4-FFF2-40B4-BE49-F238E27FC236}">
                <a16:creationId xmlns:a16="http://schemas.microsoft.com/office/drawing/2014/main" id="{BDC1A20A-91A8-47FC-BBAB-86FA8558473F}"/>
              </a:ext>
            </a:extLst>
          </p:cNvPr>
          <p:cNvSpPr/>
          <p:nvPr/>
        </p:nvSpPr>
        <p:spPr>
          <a:xfrm>
            <a:off x="5258038" y="5377378"/>
            <a:ext cx="4114205" cy="1464469"/>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The largest income group is Less than $40K (35.16%), followed by $40K - $60K (17.68%) and $80K - $120K (15.16%).</a:t>
            </a:r>
            <a:endParaRPr lang="en-US" sz="1800" dirty="0"/>
          </a:p>
        </p:txBody>
      </p:sp>
      <p:sp>
        <p:nvSpPr>
          <p:cNvPr id="48" name="Text 17">
            <a:extLst>
              <a:ext uri="{FF2B5EF4-FFF2-40B4-BE49-F238E27FC236}">
                <a16:creationId xmlns:a16="http://schemas.microsoft.com/office/drawing/2014/main" id="{60BF639F-DF6F-C6EA-2715-04812A516164}"/>
              </a:ext>
            </a:extLst>
          </p:cNvPr>
          <p:cNvSpPr/>
          <p:nvPr/>
        </p:nvSpPr>
        <p:spPr>
          <a:xfrm>
            <a:off x="9715381" y="4882674"/>
            <a:ext cx="2860238" cy="357426"/>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Card Category</a:t>
            </a:r>
            <a:endParaRPr lang="en-US" sz="2250" dirty="0"/>
          </a:p>
        </p:txBody>
      </p:sp>
      <p:sp>
        <p:nvSpPr>
          <p:cNvPr id="49" name="Text 18">
            <a:extLst>
              <a:ext uri="{FF2B5EF4-FFF2-40B4-BE49-F238E27FC236}">
                <a16:creationId xmlns:a16="http://schemas.microsoft.com/office/drawing/2014/main" id="{A9AA942F-F09F-EBBD-39AE-A853323E47AD}"/>
              </a:ext>
            </a:extLst>
          </p:cNvPr>
          <p:cNvSpPr/>
          <p:nvPr/>
        </p:nvSpPr>
        <p:spPr>
          <a:xfrm>
            <a:off x="9715381" y="5377378"/>
            <a:ext cx="4114086" cy="1830586"/>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The vast majority of customers hold a Blue card (93.18%), with smaller percentages of Silver (5.48%), Gold (1.15%), and Platinum (0.20%) cards.</a:t>
            </a:r>
            <a:endParaRPr lang="en-US" sz="1800" dirty="0"/>
          </a:p>
        </p:txBody>
      </p:sp>
      <p:sp>
        <p:nvSpPr>
          <p:cNvPr id="50" name="Shape 10">
            <a:extLst>
              <a:ext uri="{FF2B5EF4-FFF2-40B4-BE49-F238E27FC236}">
                <a16:creationId xmlns:a16="http://schemas.microsoft.com/office/drawing/2014/main" id="{57C7DBCC-46A4-64BA-2C8F-48C7112C35F6}"/>
              </a:ext>
            </a:extLst>
          </p:cNvPr>
          <p:cNvSpPr/>
          <p:nvPr/>
        </p:nvSpPr>
        <p:spPr>
          <a:xfrm>
            <a:off x="5258038" y="4310222"/>
            <a:ext cx="3656528" cy="285988"/>
          </a:xfrm>
          <a:prstGeom prst="roundRect">
            <a:avLst>
              <a:gd name="adj" fmla="val 33605"/>
            </a:avLst>
          </a:prstGeom>
          <a:solidFill>
            <a:srgbClr val="072A38"/>
          </a:solidFill>
          <a:ln w="7620">
            <a:solidFill>
              <a:schemeClr val="accent3">
                <a:lumMod val="40000"/>
                <a:lumOff val="60000"/>
              </a:schemeClr>
            </a:solidFill>
            <a:prstDash val="solid"/>
          </a:ln>
        </p:spPr>
        <p:txBody>
          <a:bodyPr/>
          <a:lstStyle/>
          <a:p>
            <a:endParaRPr lang="en-US"/>
          </a:p>
        </p:txBody>
      </p:sp>
      <p:sp>
        <p:nvSpPr>
          <p:cNvPr id="51" name="Shape 10">
            <a:extLst>
              <a:ext uri="{FF2B5EF4-FFF2-40B4-BE49-F238E27FC236}">
                <a16:creationId xmlns:a16="http://schemas.microsoft.com/office/drawing/2014/main" id="{6E1643F7-799B-1F29-F77E-73ADE5105B30}"/>
              </a:ext>
            </a:extLst>
          </p:cNvPr>
          <p:cNvSpPr/>
          <p:nvPr/>
        </p:nvSpPr>
        <p:spPr>
          <a:xfrm>
            <a:off x="9715381" y="4310817"/>
            <a:ext cx="3656528" cy="285988"/>
          </a:xfrm>
          <a:prstGeom prst="roundRect">
            <a:avLst>
              <a:gd name="adj" fmla="val 33605"/>
            </a:avLst>
          </a:prstGeom>
          <a:solidFill>
            <a:srgbClr val="072A38"/>
          </a:solidFill>
          <a:ln w="7620">
            <a:solidFill>
              <a:schemeClr val="bg2"/>
            </a:solidFill>
            <a:prstDash val="solid"/>
          </a:ln>
        </p:spPr>
        <p:txBody>
          <a:bodyPr/>
          <a:lstStyle/>
          <a:p>
            <a:endParaRPr lang="en-US"/>
          </a:p>
        </p:txBody>
      </p:sp>
      <p:pic>
        <p:nvPicPr>
          <p:cNvPr id="52" name="Picture 51">
            <a:extLst>
              <a:ext uri="{FF2B5EF4-FFF2-40B4-BE49-F238E27FC236}">
                <a16:creationId xmlns:a16="http://schemas.microsoft.com/office/drawing/2014/main" id="{AB441BA2-DA25-AB90-C9C0-0834C606E353}"/>
              </a:ext>
            </a:extLst>
          </p:cNvPr>
          <p:cNvPicPr>
            <a:picLocks noChangeAspect="1"/>
          </p:cNvPicPr>
          <p:nvPr/>
        </p:nvPicPr>
        <p:blipFill>
          <a:blip r:embed="rId3"/>
          <a:stretch>
            <a:fillRect/>
          </a:stretch>
        </p:blipFill>
        <p:spPr>
          <a:xfrm>
            <a:off x="12879586" y="7723160"/>
            <a:ext cx="1661604" cy="400240"/>
          </a:xfrm>
          <a:prstGeom prst="rect">
            <a:avLst/>
          </a:prstGeom>
        </p:spPr>
      </p:pic>
    </p:spTree>
    <p:extLst>
      <p:ext uri="{BB962C8B-B14F-4D97-AF65-F5344CB8AC3E}">
        <p14:creationId xmlns:p14="http://schemas.microsoft.com/office/powerpoint/2010/main" val="4194450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9EAF0-6972-DB7F-33E6-041D2A5E31FD}"/>
            </a:ext>
          </a:extLst>
        </p:cNvPr>
        <p:cNvGrpSpPr/>
        <p:nvPr/>
      </p:nvGrpSpPr>
      <p:grpSpPr>
        <a:xfrm>
          <a:off x="0" y="0"/>
          <a:ext cx="0" cy="0"/>
          <a:chOff x="0" y="0"/>
          <a:chExt cx="0" cy="0"/>
        </a:xfrm>
      </p:grpSpPr>
      <p:sp>
        <p:nvSpPr>
          <p:cNvPr id="2" name="Text 1">
            <a:extLst>
              <a:ext uri="{FF2B5EF4-FFF2-40B4-BE49-F238E27FC236}">
                <a16:creationId xmlns:a16="http://schemas.microsoft.com/office/drawing/2014/main" id="{2057F445-0E76-36A9-1E5E-C8A4F6D142F1}"/>
              </a:ext>
            </a:extLst>
          </p:cNvPr>
          <p:cNvSpPr/>
          <p:nvPr/>
        </p:nvSpPr>
        <p:spPr>
          <a:xfrm>
            <a:off x="568881" y="487561"/>
            <a:ext cx="7519392" cy="507921"/>
          </a:xfrm>
          <a:prstGeom prst="rect">
            <a:avLst/>
          </a:prstGeom>
          <a:noFill/>
          <a:ln/>
        </p:spPr>
        <p:txBody>
          <a:bodyPr wrap="none" lIns="0" tIns="0" rIns="0" bIns="0" rtlCol="0" anchor="t"/>
          <a:lstStyle/>
          <a:p>
            <a:pPr marL="0" indent="0">
              <a:lnSpc>
                <a:spcPts val="4000"/>
              </a:lnSpc>
              <a:buNone/>
            </a:pPr>
            <a:r>
              <a:rPr lang="en-US" sz="3200" b="1" dirty="0">
                <a:solidFill>
                  <a:srgbClr val="F5F0F0"/>
                </a:solidFill>
                <a:latin typeface="Merriweather" pitchFamily="34" charset="0"/>
                <a:ea typeface="Merriweather" pitchFamily="34" charset="-122"/>
                <a:cs typeface="Merriweather" pitchFamily="34" charset="-120"/>
              </a:rPr>
              <a:t>Key Insights from Attrition Analysis:</a:t>
            </a:r>
            <a:endParaRPr lang="en-US" sz="3200" dirty="0"/>
          </a:p>
        </p:txBody>
      </p:sp>
      <p:pic>
        <p:nvPicPr>
          <p:cNvPr id="3" name="Image 1" descr="preencoded.png">
            <a:extLst>
              <a:ext uri="{FF2B5EF4-FFF2-40B4-BE49-F238E27FC236}">
                <a16:creationId xmlns:a16="http://schemas.microsoft.com/office/drawing/2014/main" id="{E9CBCA6C-EB2D-5789-A2FC-E84E6BEFBFD2}"/>
              </a:ext>
            </a:extLst>
          </p:cNvPr>
          <p:cNvPicPr>
            <a:picLocks noChangeAspect="1"/>
          </p:cNvPicPr>
          <p:nvPr/>
        </p:nvPicPr>
        <p:blipFill>
          <a:blip r:embed="rId3"/>
          <a:stretch>
            <a:fillRect/>
          </a:stretch>
        </p:blipFill>
        <p:spPr>
          <a:xfrm>
            <a:off x="593999" y="1239322"/>
            <a:ext cx="812721" cy="1300520"/>
          </a:xfrm>
          <a:prstGeom prst="rect">
            <a:avLst/>
          </a:prstGeom>
        </p:spPr>
      </p:pic>
      <p:sp>
        <p:nvSpPr>
          <p:cNvPr id="4" name="Text 2">
            <a:extLst>
              <a:ext uri="{FF2B5EF4-FFF2-40B4-BE49-F238E27FC236}">
                <a16:creationId xmlns:a16="http://schemas.microsoft.com/office/drawing/2014/main" id="{FC4E2F05-93F5-9C48-370E-6752C252D976}"/>
              </a:ext>
            </a:extLst>
          </p:cNvPr>
          <p:cNvSpPr/>
          <p:nvPr/>
        </p:nvSpPr>
        <p:spPr>
          <a:xfrm>
            <a:off x="1625441" y="1401842"/>
            <a:ext cx="2032040" cy="253960"/>
          </a:xfrm>
          <a:prstGeom prst="rect">
            <a:avLst/>
          </a:prstGeom>
          <a:noFill/>
          <a:ln/>
        </p:spPr>
        <p:txBody>
          <a:bodyPr wrap="none" lIns="0" tIns="0" rIns="0" bIns="0" rtlCol="0" anchor="t"/>
          <a:lstStyle/>
          <a:p>
            <a:pPr marL="0" indent="0" algn="l">
              <a:lnSpc>
                <a:spcPts val="2000"/>
              </a:lnSpc>
              <a:buNone/>
            </a:pPr>
            <a:r>
              <a:rPr lang="en-US" sz="2800" b="1" dirty="0">
                <a:solidFill>
                  <a:srgbClr val="E2E6E9"/>
                </a:solidFill>
                <a:latin typeface="Merriweather" pitchFamily="34" charset="0"/>
                <a:ea typeface="Merriweather" pitchFamily="34" charset="-122"/>
                <a:cs typeface="Merriweather" pitchFamily="34" charset="-120"/>
              </a:rPr>
              <a:t>Gender</a:t>
            </a:r>
            <a:endParaRPr lang="en-US" sz="1600" b="1" dirty="0"/>
          </a:p>
        </p:txBody>
      </p:sp>
      <p:sp>
        <p:nvSpPr>
          <p:cNvPr id="5" name="Text 3">
            <a:extLst>
              <a:ext uri="{FF2B5EF4-FFF2-40B4-BE49-F238E27FC236}">
                <a16:creationId xmlns:a16="http://schemas.microsoft.com/office/drawing/2014/main" id="{E587CC87-3090-9A07-AEAC-EBB255349863}"/>
              </a:ext>
            </a:extLst>
          </p:cNvPr>
          <p:cNvSpPr/>
          <p:nvPr/>
        </p:nvSpPr>
        <p:spPr>
          <a:xfrm>
            <a:off x="1813081" y="1849397"/>
            <a:ext cx="12192238" cy="260033"/>
          </a:xfrm>
          <a:prstGeom prst="rect">
            <a:avLst/>
          </a:prstGeom>
          <a:noFill/>
          <a:ln/>
        </p:spPr>
        <p:txBody>
          <a:bodyPr wrap="none" lIns="0" tIns="0" rIns="0" bIns="0" rtlCol="0" anchor="t"/>
          <a:lstStyle/>
          <a:p>
            <a:pPr marL="0" indent="0" algn="l">
              <a:lnSpc>
                <a:spcPts val="2000"/>
              </a:lnSpc>
              <a:buNone/>
            </a:pPr>
            <a:r>
              <a:rPr lang="en-US" dirty="0">
                <a:solidFill>
                  <a:srgbClr val="E2E6E9"/>
                </a:solidFill>
                <a:latin typeface="Merriweather" pitchFamily="34" charset="0"/>
                <a:ea typeface="Merriweather" pitchFamily="34" charset="-122"/>
                <a:cs typeface="Merriweather" pitchFamily="34" charset="-120"/>
              </a:rPr>
              <a:t>Female customers have a higher attrition rate (17.36%) compared to males (14.62%).</a:t>
            </a:r>
            <a:endParaRPr lang="en-US" dirty="0"/>
          </a:p>
        </p:txBody>
      </p:sp>
      <p:sp>
        <p:nvSpPr>
          <p:cNvPr id="6" name="Shape 4">
            <a:extLst>
              <a:ext uri="{FF2B5EF4-FFF2-40B4-BE49-F238E27FC236}">
                <a16:creationId xmlns:a16="http://schemas.microsoft.com/office/drawing/2014/main" id="{4C6E1640-2606-EF6C-5E52-768ED07899F8}"/>
              </a:ext>
            </a:extLst>
          </p:cNvPr>
          <p:cNvSpPr/>
          <p:nvPr/>
        </p:nvSpPr>
        <p:spPr>
          <a:xfrm>
            <a:off x="1534153" y="1838682"/>
            <a:ext cx="120263" cy="410052"/>
          </a:xfrm>
          <a:prstGeom prst="rect">
            <a:avLst/>
          </a:prstGeom>
          <a:solidFill>
            <a:srgbClr val="609DFF"/>
          </a:solidFill>
          <a:ln/>
        </p:spPr>
        <p:txBody>
          <a:bodyPr/>
          <a:lstStyle/>
          <a:p>
            <a:endParaRPr lang="en-US"/>
          </a:p>
        </p:txBody>
      </p:sp>
      <p:pic>
        <p:nvPicPr>
          <p:cNvPr id="7" name="Image 2" descr="preencoded.png">
            <a:extLst>
              <a:ext uri="{FF2B5EF4-FFF2-40B4-BE49-F238E27FC236}">
                <a16:creationId xmlns:a16="http://schemas.microsoft.com/office/drawing/2014/main" id="{E0AC2C60-5558-D320-5A4A-43E37C5D62B5}"/>
              </a:ext>
            </a:extLst>
          </p:cNvPr>
          <p:cNvPicPr>
            <a:picLocks noChangeAspect="1"/>
          </p:cNvPicPr>
          <p:nvPr/>
        </p:nvPicPr>
        <p:blipFill>
          <a:blip r:embed="rId4"/>
          <a:stretch>
            <a:fillRect/>
          </a:stretch>
        </p:blipFill>
        <p:spPr>
          <a:xfrm>
            <a:off x="568881" y="2539841"/>
            <a:ext cx="812721" cy="1300520"/>
          </a:xfrm>
          <a:prstGeom prst="rect">
            <a:avLst/>
          </a:prstGeom>
        </p:spPr>
      </p:pic>
      <p:sp>
        <p:nvSpPr>
          <p:cNvPr id="8" name="Text 5">
            <a:extLst>
              <a:ext uri="{FF2B5EF4-FFF2-40B4-BE49-F238E27FC236}">
                <a16:creationId xmlns:a16="http://schemas.microsoft.com/office/drawing/2014/main" id="{15545AB1-E289-D93D-5006-BDEB412A9398}"/>
              </a:ext>
            </a:extLst>
          </p:cNvPr>
          <p:cNvSpPr/>
          <p:nvPr/>
        </p:nvSpPr>
        <p:spPr>
          <a:xfrm>
            <a:off x="1625441" y="2702362"/>
            <a:ext cx="2032040" cy="253960"/>
          </a:xfrm>
          <a:prstGeom prst="rect">
            <a:avLst/>
          </a:prstGeom>
          <a:noFill/>
          <a:ln/>
        </p:spPr>
        <p:txBody>
          <a:bodyPr wrap="none" lIns="0" tIns="0" rIns="0" bIns="0" rtlCol="0" anchor="t"/>
          <a:lstStyle/>
          <a:p>
            <a:pPr marL="0" indent="0" algn="l">
              <a:lnSpc>
                <a:spcPts val="2000"/>
              </a:lnSpc>
              <a:buNone/>
            </a:pPr>
            <a:r>
              <a:rPr lang="en-US" sz="2800" dirty="0">
                <a:solidFill>
                  <a:srgbClr val="E2E6E9"/>
                </a:solidFill>
                <a:latin typeface="Merriweather" pitchFamily="34" charset="0"/>
                <a:ea typeface="Merriweather" pitchFamily="34" charset="-122"/>
                <a:cs typeface="Merriweather" pitchFamily="34" charset="-120"/>
              </a:rPr>
              <a:t>Education Level </a:t>
            </a:r>
            <a:endParaRPr lang="en-US" sz="2800" dirty="0"/>
          </a:p>
        </p:txBody>
      </p:sp>
      <p:sp>
        <p:nvSpPr>
          <p:cNvPr id="9" name="Text 6">
            <a:extLst>
              <a:ext uri="{FF2B5EF4-FFF2-40B4-BE49-F238E27FC236}">
                <a16:creationId xmlns:a16="http://schemas.microsoft.com/office/drawing/2014/main" id="{BC106EA6-CDB2-57F2-6DFC-CD5996D33892}"/>
              </a:ext>
            </a:extLst>
          </p:cNvPr>
          <p:cNvSpPr/>
          <p:nvPr/>
        </p:nvSpPr>
        <p:spPr>
          <a:xfrm>
            <a:off x="1694983" y="3206949"/>
            <a:ext cx="11976411" cy="709493"/>
          </a:xfrm>
          <a:prstGeom prst="rect">
            <a:avLst/>
          </a:prstGeom>
          <a:noFill/>
          <a:ln/>
        </p:spPr>
        <p:txBody>
          <a:bodyPr wrap="none" lIns="0" tIns="0" rIns="0" bIns="0" rtlCol="0" anchor="t"/>
          <a:lstStyle/>
          <a:p>
            <a:pPr marL="0" indent="0" algn="l">
              <a:lnSpc>
                <a:spcPts val="2000"/>
              </a:lnSpc>
              <a:buNone/>
            </a:pPr>
            <a:r>
              <a:rPr lang="en-US" sz="1600" dirty="0">
                <a:solidFill>
                  <a:srgbClr val="E2E6E9"/>
                </a:solidFill>
                <a:latin typeface="Merriweather" pitchFamily="34" charset="0"/>
                <a:ea typeface="Merriweather" pitchFamily="34" charset="-122"/>
                <a:cs typeface="Merriweather" pitchFamily="34" charset="-120"/>
              </a:rPr>
              <a:t>Customers with a Doctorate show the highest attrition rate (21.06%), indicating a higher risk among highly educated individuals.</a:t>
            </a:r>
            <a:endParaRPr lang="en-US" sz="1600" dirty="0"/>
          </a:p>
        </p:txBody>
      </p:sp>
      <p:sp>
        <p:nvSpPr>
          <p:cNvPr id="10" name="Shape 7">
            <a:extLst>
              <a:ext uri="{FF2B5EF4-FFF2-40B4-BE49-F238E27FC236}">
                <a16:creationId xmlns:a16="http://schemas.microsoft.com/office/drawing/2014/main" id="{555FF01F-3C41-3AA0-8A08-BEBDB0568D46}"/>
              </a:ext>
            </a:extLst>
          </p:cNvPr>
          <p:cNvSpPr/>
          <p:nvPr/>
        </p:nvSpPr>
        <p:spPr>
          <a:xfrm>
            <a:off x="1534153" y="3139202"/>
            <a:ext cx="114148" cy="371714"/>
          </a:xfrm>
          <a:prstGeom prst="rect">
            <a:avLst/>
          </a:prstGeom>
          <a:solidFill>
            <a:srgbClr val="609DFF"/>
          </a:solidFill>
          <a:ln/>
        </p:spPr>
        <p:txBody>
          <a:bodyPr/>
          <a:lstStyle/>
          <a:p>
            <a:endParaRPr lang="en-US"/>
          </a:p>
        </p:txBody>
      </p:sp>
      <p:pic>
        <p:nvPicPr>
          <p:cNvPr id="11" name="Image 3" descr="preencoded.png">
            <a:extLst>
              <a:ext uri="{FF2B5EF4-FFF2-40B4-BE49-F238E27FC236}">
                <a16:creationId xmlns:a16="http://schemas.microsoft.com/office/drawing/2014/main" id="{2A56339B-B5C1-8CF1-A496-87FB8F0E5F34}"/>
              </a:ext>
            </a:extLst>
          </p:cNvPr>
          <p:cNvPicPr>
            <a:picLocks noChangeAspect="1"/>
          </p:cNvPicPr>
          <p:nvPr/>
        </p:nvPicPr>
        <p:blipFill>
          <a:blip r:embed="rId5"/>
          <a:stretch>
            <a:fillRect/>
          </a:stretch>
        </p:blipFill>
        <p:spPr>
          <a:xfrm>
            <a:off x="568881" y="3840361"/>
            <a:ext cx="812721" cy="1300520"/>
          </a:xfrm>
          <a:prstGeom prst="rect">
            <a:avLst/>
          </a:prstGeom>
        </p:spPr>
      </p:pic>
      <p:sp>
        <p:nvSpPr>
          <p:cNvPr id="12" name="Text 8">
            <a:extLst>
              <a:ext uri="{FF2B5EF4-FFF2-40B4-BE49-F238E27FC236}">
                <a16:creationId xmlns:a16="http://schemas.microsoft.com/office/drawing/2014/main" id="{B55DF6A0-1F54-5C07-0B24-EB79045F4343}"/>
              </a:ext>
            </a:extLst>
          </p:cNvPr>
          <p:cNvSpPr/>
          <p:nvPr/>
        </p:nvSpPr>
        <p:spPr>
          <a:xfrm>
            <a:off x="1625441" y="4002881"/>
            <a:ext cx="2377559" cy="253960"/>
          </a:xfrm>
          <a:prstGeom prst="rect">
            <a:avLst/>
          </a:prstGeom>
          <a:noFill/>
          <a:ln/>
        </p:spPr>
        <p:txBody>
          <a:bodyPr wrap="none" lIns="0" tIns="0" rIns="0" bIns="0" rtlCol="0" anchor="t"/>
          <a:lstStyle/>
          <a:p>
            <a:pPr marL="0" indent="0" algn="l">
              <a:lnSpc>
                <a:spcPts val="2000"/>
              </a:lnSpc>
              <a:buNone/>
            </a:pPr>
            <a:r>
              <a:rPr lang="en-US" sz="2400" dirty="0">
                <a:solidFill>
                  <a:srgbClr val="E2E6E9"/>
                </a:solidFill>
                <a:latin typeface="Merriweather" pitchFamily="34" charset="0"/>
                <a:ea typeface="Merriweather" pitchFamily="34" charset="-122"/>
                <a:cs typeface="Merriweather" pitchFamily="34" charset="-120"/>
              </a:rPr>
              <a:t>Marital Status by Churn</a:t>
            </a:r>
            <a:endParaRPr lang="en-US" sz="2400" dirty="0"/>
          </a:p>
        </p:txBody>
      </p:sp>
      <p:sp>
        <p:nvSpPr>
          <p:cNvPr id="13" name="Text 9">
            <a:extLst>
              <a:ext uri="{FF2B5EF4-FFF2-40B4-BE49-F238E27FC236}">
                <a16:creationId xmlns:a16="http://schemas.microsoft.com/office/drawing/2014/main" id="{4863737B-118A-8FBF-E909-CA11EAF07D88}"/>
              </a:ext>
            </a:extLst>
          </p:cNvPr>
          <p:cNvSpPr/>
          <p:nvPr/>
        </p:nvSpPr>
        <p:spPr>
          <a:xfrm>
            <a:off x="1694983" y="4428648"/>
            <a:ext cx="12192238" cy="260033"/>
          </a:xfrm>
          <a:prstGeom prst="rect">
            <a:avLst/>
          </a:prstGeom>
          <a:noFill/>
          <a:ln/>
        </p:spPr>
        <p:txBody>
          <a:bodyPr wrap="none" lIns="0" tIns="0" rIns="0" bIns="0" rtlCol="0" anchor="t"/>
          <a:lstStyle/>
          <a:p>
            <a:pPr marL="0" indent="0" algn="l">
              <a:lnSpc>
                <a:spcPts val="2000"/>
              </a:lnSpc>
              <a:buNone/>
            </a:pPr>
            <a:r>
              <a:rPr lang="en-US" sz="1600" dirty="0">
                <a:solidFill>
                  <a:srgbClr val="E2E6E9"/>
                </a:solidFill>
                <a:latin typeface="Merriweather" pitchFamily="34" charset="0"/>
                <a:ea typeface="Merriweather" pitchFamily="34" charset="-122"/>
                <a:cs typeface="Merriweather" pitchFamily="34" charset="-120"/>
              </a:rPr>
              <a:t>Single (16.94%) and Unknown (17.22%) marital status customers are more likely to leave.</a:t>
            </a:r>
            <a:endParaRPr lang="en-US" sz="1600" dirty="0"/>
          </a:p>
        </p:txBody>
      </p:sp>
      <p:sp>
        <p:nvSpPr>
          <p:cNvPr id="14" name="Shape 10">
            <a:extLst>
              <a:ext uri="{FF2B5EF4-FFF2-40B4-BE49-F238E27FC236}">
                <a16:creationId xmlns:a16="http://schemas.microsoft.com/office/drawing/2014/main" id="{8EEE4EAE-E856-7EEA-C33E-B7BF930CEBE2}"/>
              </a:ext>
            </a:extLst>
          </p:cNvPr>
          <p:cNvSpPr/>
          <p:nvPr/>
        </p:nvSpPr>
        <p:spPr>
          <a:xfrm flipH="1">
            <a:off x="1534153" y="4368522"/>
            <a:ext cx="114148" cy="331233"/>
          </a:xfrm>
          <a:prstGeom prst="rect">
            <a:avLst/>
          </a:prstGeom>
          <a:solidFill>
            <a:srgbClr val="609DFF"/>
          </a:solidFill>
          <a:ln/>
        </p:spPr>
        <p:txBody>
          <a:bodyPr/>
          <a:lstStyle/>
          <a:p>
            <a:endParaRPr lang="en-US"/>
          </a:p>
        </p:txBody>
      </p:sp>
      <p:pic>
        <p:nvPicPr>
          <p:cNvPr id="15" name="Image 4" descr="preencoded.png">
            <a:extLst>
              <a:ext uri="{FF2B5EF4-FFF2-40B4-BE49-F238E27FC236}">
                <a16:creationId xmlns:a16="http://schemas.microsoft.com/office/drawing/2014/main" id="{18470493-1242-123C-F14F-D13F176CC78C}"/>
              </a:ext>
            </a:extLst>
          </p:cNvPr>
          <p:cNvPicPr>
            <a:picLocks noChangeAspect="1"/>
          </p:cNvPicPr>
          <p:nvPr/>
        </p:nvPicPr>
        <p:blipFill>
          <a:blip r:embed="rId6"/>
          <a:stretch>
            <a:fillRect/>
          </a:stretch>
        </p:blipFill>
        <p:spPr>
          <a:xfrm>
            <a:off x="568881" y="5140881"/>
            <a:ext cx="812721" cy="1300520"/>
          </a:xfrm>
          <a:prstGeom prst="rect">
            <a:avLst/>
          </a:prstGeom>
        </p:spPr>
      </p:pic>
      <p:sp>
        <p:nvSpPr>
          <p:cNvPr id="16" name="Text 11">
            <a:extLst>
              <a:ext uri="{FF2B5EF4-FFF2-40B4-BE49-F238E27FC236}">
                <a16:creationId xmlns:a16="http://schemas.microsoft.com/office/drawing/2014/main" id="{DE5A7DDE-3824-2A52-6060-CADF73A7589C}"/>
              </a:ext>
            </a:extLst>
          </p:cNvPr>
          <p:cNvSpPr/>
          <p:nvPr/>
        </p:nvSpPr>
        <p:spPr>
          <a:xfrm>
            <a:off x="1625441" y="5303401"/>
            <a:ext cx="2032040" cy="253960"/>
          </a:xfrm>
          <a:prstGeom prst="rect">
            <a:avLst/>
          </a:prstGeom>
          <a:noFill/>
          <a:ln/>
        </p:spPr>
        <p:txBody>
          <a:bodyPr wrap="none" lIns="0" tIns="0" rIns="0" bIns="0" rtlCol="0" anchor="t"/>
          <a:lstStyle/>
          <a:p>
            <a:pPr marL="0" indent="0" algn="l">
              <a:lnSpc>
                <a:spcPts val="2000"/>
              </a:lnSpc>
              <a:buNone/>
            </a:pPr>
            <a:r>
              <a:rPr lang="en-US" sz="2800" b="1" dirty="0">
                <a:solidFill>
                  <a:srgbClr val="E2E6E9"/>
                </a:solidFill>
                <a:latin typeface="Merriweather" pitchFamily="34" charset="0"/>
                <a:ea typeface="Merriweather" pitchFamily="34" charset="-122"/>
                <a:cs typeface="Merriweather" pitchFamily="34" charset="-120"/>
              </a:rPr>
              <a:t>Card Category</a:t>
            </a:r>
            <a:endParaRPr lang="en-US" sz="2800" dirty="0"/>
          </a:p>
        </p:txBody>
      </p:sp>
      <p:sp>
        <p:nvSpPr>
          <p:cNvPr id="17" name="Text 12">
            <a:extLst>
              <a:ext uri="{FF2B5EF4-FFF2-40B4-BE49-F238E27FC236}">
                <a16:creationId xmlns:a16="http://schemas.microsoft.com/office/drawing/2014/main" id="{4D59BCE2-ED1E-F104-1CD3-1FFD02EA2FF8}"/>
              </a:ext>
            </a:extLst>
          </p:cNvPr>
          <p:cNvSpPr/>
          <p:nvPr/>
        </p:nvSpPr>
        <p:spPr>
          <a:xfrm>
            <a:off x="1694983" y="5761730"/>
            <a:ext cx="12192238" cy="260033"/>
          </a:xfrm>
          <a:prstGeom prst="rect">
            <a:avLst/>
          </a:prstGeom>
          <a:noFill/>
          <a:ln/>
        </p:spPr>
        <p:txBody>
          <a:bodyPr wrap="none" lIns="0" tIns="0" rIns="0" bIns="0" rtlCol="0" anchor="t"/>
          <a:lstStyle/>
          <a:p>
            <a:pPr marL="0" indent="0" algn="l">
              <a:lnSpc>
                <a:spcPts val="2000"/>
              </a:lnSpc>
              <a:buNone/>
            </a:pPr>
            <a:r>
              <a:rPr lang="en-US" sz="1600" dirty="0">
                <a:solidFill>
                  <a:srgbClr val="E2E6E9"/>
                </a:solidFill>
                <a:latin typeface="Merriweather" pitchFamily="34" charset="0"/>
                <a:ea typeface="Merriweather" pitchFamily="34" charset="-122"/>
                <a:cs typeface="Merriweather" pitchFamily="34" charset="-120"/>
              </a:rPr>
              <a:t>Platinum cardholders have the highest attrition rate (25%), followed by Gold (18.10%).</a:t>
            </a:r>
            <a:endParaRPr lang="en-US" sz="1600" dirty="0"/>
          </a:p>
        </p:txBody>
      </p:sp>
      <p:sp>
        <p:nvSpPr>
          <p:cNvPr id="18" name="Shape 13">
            <a:extLst>
              <a:ext uri="{FF2B5EF4-FFF2-40B4-BE49-F238E27FC236}">
                <a16:creationId xmlns:a16="http://schemas.microsoft.com/office/drawing/2014/main" id="{22D3C469-BC77-7685-9A69-153814767148}"/>
              </a:ext>
            </a:extLst>
          </p:cNvPr>
          <p:cNvSpPr/>
          <p:nvPr/>
        </p:nvSpPr>
        <p:spPr>
          <a:xfrm flipH="1">
            <a:off x="1534153" y="5675115"/>
            <a:ext cx="91288" cy="325160"/>
          </a:xfrm>
          <a:prstGeom prst="rect">
            <a:avLst/>
          </a:prstGeom>
          <a:solidFill>
            <a:srgbClr val="609DFF"/>
          </a:solidFill>
          <a:ln/>
        </p:spPr>
        <p:txBody>
          <a:bodyPr/>
          <a:lstStyle/>
          <a:p>
            <a:endParaRPr lang="en-US"/>
          </a:p>
        </p:txBody>
      </p:sp>
      <p:pic>
        <p:nvPicPr>
          <p:cNvPr id="19" name="Image 5" descr="preencoded.png">
            <a:extLst>
              <a:ext uri="{FF2B5EF4-FFF2-40B4-BE49-F238E27FC236}">
                <a16:creationId xmlns:a16="http://schemas.microsoft.com/office/drawing/2014/main" id="{00B7C51F-C864-8BF0-2E01-952DA7144FB2}"/>
              </a:ext>
            </a:extLst>
          </p:cNvPr>
          <p:cNvPicPr>
            <a:picLocks noChangeAspect="1"/>
          </p:cNvPicPr>
          <p:nvPr/>
        </p:nvPicPr>
        <p:blipFill>
          <a:blip r:embed="rId7"/>
          <a:stretch>
            <a:fillRect/>
          </a:stretch>
        </p:blipFill>
        <p:spPr>
          <a:xfrm>
            <a:off x="568881" y="6441400"/>
            <a:ext cx="812721" cy="1300520"/>
          </a:xfrm>
          <a:prstGeom prst="rect">
            <a:avLst/>
          </a:prstGeom>
        </p:spPr>
      </p:pic>
      <p:sp>
        <p:nvSpPr>
          <p:cNvPr id="20" name="Text 14">
            <a:extLst>
              <a:ext uri="{FF2B5EF4-FFF2-40B4-BE49-F238E27FC236}">
                <a16:creationId xmlns:a16="http://schemas.microsoft.com/office/drawing/2014/main" id="{B05B958D-0626-C61F-B4C5-6CD2DBE0CD96}"/>
              </a:ext>
            </a:extLst>
          </p:cNvPr>
          <p:cNvSpPr/>
          <p:nvPr/>
        </p:nvSpPr>
        <p:spPr>
          <a:xfrm>
            <a:off x="1625441" y="6603921"/>
            <a:ext cx="2032040" cy="253960"/>
          </a:xfrm>
          <a:prstGeom prst="rect">
            <a:avLst/>
          </a:prstGeom>
          <a:noFill/>
          <a:ln/>
        </p:spPr>
        <p:txBody>
          <a:bodyPr wrap="none" lIns="0" tIns="0" rIns="0" bIns="0" rtlCol="0" anchor="t"/>
          <a:lstStyle/>
          <a:p>
            <a:pPr marL="0" indent="0" algn="l">
              <a:lnSpc>
                <a:spcPts val="2000"/>
              </a:lnSpc>
              <a:buNone/>
            </a:pPr>
            <a:r>
              <a:rPr lang="en-US" sz="2800" b="1" dirty="0">
                <a:solidFill>
                  <a:srgbClr val="E2E6E9"/>
                </a:solidFill>
                <a:latin typeface="Merriweather" pitchFamily="34" charset="0"/>
                <a:ea typeface="Merriweather" pitchFamily="34" charset="-122"/>
                <a:cs typeface="Merriweather" pitchFamily="34" charset="-120"/>
              </a:rPr>
              <a:t>Income Category</a:t>
            </a:r>
            <a:endParaRPr lang="en-US" sz="2800" dirty="0"/>
          </a:p>
        </p:txBody>
      </p:sp>
      <p:sp>
        <p:nvSpPr>
          <p:cNvPr id="21" name="Text 15">
            <a:extLst>
              <a:ext uri="{FF2B5EF4-FFF2-40B4-BE49-F238E27FC236}">
                <a16:creationId xmlns:a16="http://schemas.microsoft.com/office/drawing/2014/main" id="{045B771A-2053-7156-25D8-923DA2AB53DD}"/>
              </a:ext>
            </a:extLst>
          </p:cNvPr>
          <p:cNvSpPr/>
          <p:nvPr/>
        </p:nvSpPr>
        <p:spPr>
          <a:xfrm>
            <a:off x="1694983" y="7040761"/>
            <a:ext cx="12192238" cy="260033"/>
          </a:xfrm>
          <a:prstGeom prst="rect">
            <a:avLst/>
          </a:prstGeom>
          <a:noFill/>
          <a:ln/>
        </p:spPr>
        <p:txBody>
          <a:bodyPr wrap="none" lIns="0" tIns="0" rIns="0" bIns="0" rtlCol="0" anchor="t"/>
          <a:lstStyle/>
          <a:p>
            <a:pPr marL="0" indent="0" algn="l">
              <a:lnSpc>
                <a:spcPts val="2000"/>
              </a:lnSpc>
              <a:buNone/>
            </a:pPr>
            <a:r>
              <a:rPr lang="en-US" sz="1600" dirty="0">
                <a:solidFill>
                  <a:srgbClr val="E2E6E9"/>
                </a:solidFill>
                <a:latin typeface="Merriweather" pitchFamily="34" charset="0"/>
                <a:ea typeface="Merriweather" pitchFamily="34" charset="-122"/>
                <a:cs typeface="Merriweather" pitchFamily="34" charset="-120"/>
              </a:rPr>
              <a:t>Highest attrition among both the high-income group ($120K+, 17.33%) and the low-income group (Less than $40K, 17.19%).</a:t>
            </a:r>
            <a:endParaRPr lang="en-US" sz="1600" dirty="0"/>
          </a:p>
        </p:txBody>
      </p:sp>
      <p:sp>
        <p:nvSpPr>
          <p:cNvPr id="22" name="Shape 16">
            <a:extLst>
              <a:ext uri="{FF2B5EF4-FFF2-40B4-BE49-F238E27FC236}">
                <a16:creationId xmlns:a16="http://schemas.microsoft.com/office/drawing/2014/main" id="{95564AF9-4479-D7CB-E1A1-0C4A5E1E65D5}"/>
              </a:ext>
            </a:extLst>
          </p:cNvPr>
          <p:cNvSpPr/>
          <p:nvPr/>
        </p:nvSpPr>
        <p:spPr>
          <a:xfrm flipH="1">
            <a:off x="1534153" y="6975635"/>
            <a:ext cx="91288" cy="325159"/>
          </a:xfrm>
          <a:prstGeom prst="rect">
            <a:avLst/>
          </a:prstGeom>
          <a:solidFill>
            <a:srgbClr val="609DFF"/>
          </a:solidFill>
          <a:ln/>
        </p:spPr>
        <p:txBody>
          <a:bodyPr/>
          <a:lstStyle/>
          <a:p>
            <a:endParaRPr lang="en-US"/>
          </a:p>
        </p:txBody>
      </p:sp>
      <p:pic>
        <p:nvPicPr>
          <p:cNvPr id="23" name="Picture 22">
            <a:extLst>
              <a:ext uri="{FF2B5EF4-FFF2-40B4-BE49-F238E27FC236}">
                <a16:creationId xmlns:a16="http://schemas.microsoft.com/office/drawing/2014/main" id="{F5E2F527-189F-4F7A-A20E-11F8FBB6A0E2}"/>
              </a:ext>
            </a:extLst>
          </p:cNvPr>
          <p:cNvPicPr>
            <a:picLocks noChangeAspect="1"/>
          </p:cNvPicPr>
          <p:nvPr/>
        </p:nvPicPr>
        <p:blipFill>
          <a:blip r:embed="rId8"/>
          <a:stretch>
            <a:fillRect/>
          </a:stretch>
        </p:blipFill>
        <p:spPr>
          <a:xfrm>
            <a:off x="12879586" y="7723160"/>
            <a:ext cx="1661604" cy="400240"/>
          </a:xfrm>
          <a:prstGeom prst="rect">
            <a:avLst/>
          </a:prstGeom>
        </p:spPr>
      </p:pic>
    </p:spTree>
    <p:extLst>
      <p:ext uri="{BB962C8B-B14F-4D97-AF65-F5344CB8AC3E}">
        <p14:creationId xmlns:p14="http://schemas.microsoft.com/office/powerpoint/2010/main" val="2838359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269081" y="947135"/>
            <a:ext cx="6688138" cy="1161722"/>
          </a:xfrm>
          <a:prstGeom prst="rect">
            <a:avLst/>
          </a:prstGeom>
          <a:noFill/>
          <a:ln/>
        </p:spPr>
        <p:txBody>
          <a:bodyPr wrap="none" lIns="0" tIns="0" rIns="0" bIns="0" rtlCol="0" anchor="t"/>
          <a:lstStyle/>
          <a:p>
            <a:pPr marL="0" indent="0">
              <a:lnSpc>
                <a:spcPts val="3850"/>
              </a:lnSpc>
              <a:buNone/>
            </a:pPr>
            <a:r>
              <a:rPr lang="en-US" sz="3600" b="1" dirty="0">
                <a:solidFill>
                  <a:srgbClr val="F5F0F0"/>
                </a:solidFill>
                <a:latin typeface="Merriweather" pitchFamily="34" charset="0"/>
                <a:ea typeface="Merriweather" pitchFamily="34" charset="-122"/>
                <a:cs typeface="Merriweather" pitchFamily="34" charset="-120"/>
              </a:rPr>
              <a:t>Gender-Based Numerical </a:t>
            </a:r>
            <a:br>
              <a:rPr lang="en-US" sz="3600" b="1" dirty="0">
                <a:solidFill>
                  <a:srgbClr val="F5F0F0"/>
                </a:solidFill>
                <a:latin typeface="Merriweather" pitchFamily="34" charset="0"/>
                <a:ea typeface="Merriweather" pitchFamily="34" charset="-122"/>
                <a:cs typeface="Merriweather" pitchFamily="34" charset="-120"/>
              </a:rPr>
            </a:br>
            <a:r>
              <a:rPr lang="en-US" sz="3600" b="1" dirty="0">
                <a:solidFill>
                  <a:srgbClr val="F5F0F0"/>
                </a:solidFill>
                <a:latin typeface="Merriweather" pitchFamily="34" charset="0"/>
                <a:ea typeface="Merriweather" pitchFamily="34" charset="-122"/>
                <a:cs typeface="Merriweather" pitchFamily="34" charset="-120"/>
              </a:rPr>
              <a:t>Features Analysis</a:t>
            </a:r>
            <a:endParaRPr lang="en-US" sz="3600" b="1" dirty="0"/>
          </a:p>
        </p:txBody>
      </p:sp>
      <p:sp>
        <p:nvSpPr>
          <p:cNvPr id="5" name="Text 2"/>
          <p:cNvSpPr/>
          <p:nvPr/>
        </p:nvSpPr>
        <p:spPr>
          <a:xfrm>
            <a:off x="553283" y="6945868"/>
            <a:ext cx="2371487" cy="296466"/>
          </a:xfrm>
          <a:prstGeom prst="rect">
            <a:avLst/>
          </a:prstGeom>
          <a:noFill/>
          <a:ln/>
        </p:spPr>
        <p:txBody>
          <a:bodyPr wrap="none" lIns="0" tIns="0" rIns="0" bIns="0" rtlCol="0" anchor="t"/>
          <a:lstStyle/>
          <a:p>
            <a:pPr marL="0" indent="0">
              <a:lnSpc>
                <a:spcPts val="2300"/>
              </a:lnSpc>
              <a:buNone/>
            </a:pPr>
            <a:endParaRPr lang="en-US" sz="1850" dirty="0"/>
          </a:p>
        </p:txBody>
      </p:sp>
      <p:sp>
        <p:nvSpPr>
          <p:cNvPr id="6" name="Text 3"/>
          <p:cNvSpPr/>
          <p:nvPr/>
        </p:nvSpPr>
        <p:spPr>
          <a:xfrm>
            <a:off x="553283" y="7400330"/>
            <a:ext cx="6569035" cy="252889"/>
          </a:xfrm>
          <a:prstGeom prst="rect">
            <a:avLst/>
          </a:prstGeom>
          <a:noFill/>
          <a:ln/>
        </p:spPr>
        <p:txBody>
          <a:bodyPr wrap="none" lIns="0" tIns="0" rIns="0" bIns="0" rtlCol="0" anchor="t"/>
          <a:lstStyle/>
          <a:p>
            <a:pPr marL="0" indent="0">
              <a:lnSpc>
                <a:spcPts val="1950"/>
              </a:lnSpc>
              <a:buNone/>
            </a:pPr>
            <a:endParaRPr lang="en-US" sz="1200" dirty="0"/>
          </a:p>
        </p:txBody>
      </p:sp>
      <p:sp>
        <p:nvSpPr>
          <p:cNvPr id="8" name="Text 4"/>
          <p:cNvSpPr/>
          <p:nvPr/>
        </p:nvSpPr>
        <p:spPr>
          <a:xfrm>
            <a:off x="7515701" y="6945987"/>
            <a:ext cx="2371487" cy="296466"/>
          </a:xfrm>
          <a:prstGeom prst="rect">
            <a:avLst/>
          </a:prstGeom>
          <a:noFill/>
          <a:ln/>
        </p:spPr>
        <p:txBody>
          <a:bodyPr wrap="none" lIns="0" tIns="0" rIns="0" bIns="0" rtlCol="0" anchor="t"/>
          <a:lstStyle/>
          <a:p>
            <a:pPr marL="0" indent="0">
              <a:lnSpc>
                <a:spcPts val="2300"/>
              </a:lnSpc>
              <a:buNone/>
            </a:pPr>
            <a:endParaRPr lang="en-US" sz="1850" dirty="0"/>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Lst>
          </a:blip>
          <a:stretch>
            <a:fillRect/>
          </a:stretch>
        </p:blipFill>
        <p:spPr>
          <a:xfrm>
            <a:off x="7226319" y="183781"/>
            <a:ext cx="7135000" cy="7772199"/>
          </a:xfrm>
          <a:prstGeom prst="rect">
            <a:avLst/>
          </a:prstGeom>
        </p:spPr>
      </p:pic>
      <p:sp>
        <p:nvSpPr>
          <p:cNvPr id="10" name="Rectangle 9"/>
          <p:cNvSpPr/>
          <p:nvPr/>
        </p:nvSpPr>
        <p:spPr>
          <a:xfrm>
            <a:off x="0" y="2307229"/>
            <a:ext cx="7226300" cy="830997"/>
          </a:xfrm>
          <a:prstGeom prst="rect">
            <a:avLst/>
          </a:prstGeom>
          <a:solidFill>
            <a:schemeClr val="tx1"/>
          </a:solidFill>
        </p:spPr>
        <p:txBody>
          <a:bodyPr wrap="square">
            <a:spAutoFit/>
          </a:bodyPr>
          <a:lstStyle/>
          <a:p>
            <a:r>
              <a:rPr lang="en-US" sz="2400" b="0" dirty="0" err="1">
                <a:solidFill>
                  <a:srgbClr val="ABB2BF"/>
                </a:solidFill>
                <a:effectLst/>
                <a:latin typeface="Consolas" panose="020B0609020204030204" pitchFamily="49" charset="0"/>
              </a:rPr>
              <a:t>data.</a:t>
            </a:r>
            <a:r>
              <a:rPr lang="en-US" sz="2400" b="0" dirty="0" err="1">
                <a:solidFill>
                  <a:srgbClr val="61AFEF"/>
                </a:solidFill>
                <a:effectLst/>
                <a:latin typeface="Consolas" panose="020B0609020204030204" pitchFamily="49" charset="0"/>
              </a:rPr>
              <a:t>groupby</a:t>
            </a:r>
            <a:r>
              <a:rPr lang="en-US" sz="2400" b="0" dirty="0">
                <a:solidFill>
                  <a:srgbClr val="ABB2BF"/>
                </a:solidFill>
                <a:effectLst/>
                <a:latin typeface="Consolas" panose="020B0609020204030204" pitchFamily="49" charset="0"/>
              </a:rPr>
              <a:t>(</a:t>
            </a:r>
            <a:r>
              <a:rPr lang="en-US" sz="2400" b="0" dirty="0">
                <a:solidFill>
                  <a:srgbClr val="89CA78"/>
                </a:solidFill>
                <a:effectLst/>
                <a:latin typeface="Consolas" panose="020B0609020204030204" pitchFamily="49" charset="0"/>
              </a:rPr>
              <a:t>'Gender'</a:t>
            </a:r>
            <a:r>
              <a:rPr lang="en-US" sz="2400" b="0" dirty="0">
                <a:solidFill>
                  <a:srgbClr val="ABB2BF"/>
                </a:solidFill>
                <a:effectLst/>
                <a:latin typeface="Consolas" panose="020B0609020204030204" pitchFamily="49" charset="0"/>
              </a:rPr>
              <a:t>)[</a:t>
            </a:r>
            <a:r>
              <a:rPr lang="en-US" sz="2400" b="0" dirty="0" err="1">
                <a:solidFill>
                  <a:srgbClr val="ABB2BF"/>
                </a:solidFill>
                <a:effectLst/>
                <a:latin typeface="Consolas" panose="020B0609020204030204" pitchFamily="49" charset="0"/>
              </a:rPr>
              <a:t>numerical_columns</a:t>
            </a:r>
            <a:r>
              <a:rPr lang="en-US" sz="2400" b="0" dirty="0">
                <a:solidFill>
                  <a:srgbClr val="ABB2BF"/>
                </a:solidFill>
                <a:effectLst/>
                <a:latin typeface="Consolas" panose="020B0609020204030204" pitchFamily="49" charset="0"/>
              </a:rPr>
              <a:t>].</a:t>
            </a:r>
            <a:r>
              <a:rPr lang="en-US" sz="2400" b="0" dirty="0" err="1">
                <a:solidFill>
                  <a:srgbClr val="61AFEF"/>
                </a:solidFill>
                <a:effectLst/>
                <a:latin typeface="Consolas" panose="020B0609020204030204" pitchFamily="49" charset="0"/>
              </a:rPr>
              <a:t>agg</a:t>
            </a:r>
            <a:r>
              <a:rPr lang="en-US" sz="2400" b="0" dirty="0">
                <a:solidFill>
                  <a:srgbClr val="ABB2BF"/>
                </a:solidFill>
                <a:effectLst/>
                <a:latin typeface="Consolas" panose="020B0609020204030204" pitchFamily="49" charset="0"/>
              </a:rPr>
              <a:t>([</a:t>
            </a:r>
            <a:r>
              <a:rPr lang="en-US" sz="2400" b="0" dirty="0">
                <a:solidFill>
                  <a:srgbClr val="89CA78"/>
                </a:solidFill>
                <a:effectLst/>
                <a:latin typeface="Consolas" panose="020B0609020204030204" pitchFamily="49" charset="0"/>
              </a:rPr>
              <a:t>'max'</a:t>
            </a:r>
            <a:r>
              <a:rPr lang="en-US" sz="2400" b="0" dirty="0">
                <a:solidFill>
                  <a:srgbClr val="ABB2BF"/>
                </a:solidFill>
                <a:effectLst/>
                <a:latin typeface="Consolas" panose="020B0609020204030204" pitchFamily="49" charset="0"/>
              </a:rPr>
              <a:t> , </a:t>
            </a:r>
            <a:r>
              <a:rPr lang="en-US" sz="2400" b="0" dirty="0">
                <a:solidFill>
                  <a:srgbClr val="89CA78"/>
                </a:solidFill>
                <a:effectLst/>
                <a:latin typeface="Consolas" panose="020B0609020204030204" pitchFamily="49" charset="0"/>
              </a:rPr>
              <a:t>'min'</a:t>
            </a:r>
            <a:r>
              <a:rPr lang="en-US" sz="2400" b="0" dirty="0">
                <a:solidFill>
                  <a:srgbClr val="ABB2BF"/>
                </a:solidFill>
                <a:effectLst/>
                <a:latin typeface="Consolas" panose="020B0609020204030204" pitchFamily="49" charset="0"/>
              </a:rPr>
              <a:t> , </a:t>
            </a:r>
            <a:r>
              <a:rPr lang="en-US" sz="2400" b="0" dirty="0">
                <a:solidFill>
                  <a:srgbClr val="89CA78"/>
                </a:solidFill>
                <a:effectLst/>
                <a:latin typeface="Consolas" panose="020B0609020204030204" pitchFamily="49" charset="0"/>
              </a:rPr>
              <a:t>'mean'</a:t>
            </a:r>
            <a:r>
              <a:rPr lang="en-US" sz="2400" b="0" dirty="0">
                <a:solidFill>
                  <a:srgbClr val="ABB2BF"/>
                </a:solidFill>
                <a:effectLst/>
                <a:latin typeface="Consolas" panose="020B0609020204030204" pitchFamily="49" charset="0"/>
              </a:rPr>
              <a:t>,]).T</a:t>
            </a:r>
          </a:p>
        </p:txBody>
      </p:sp>
      <p:pic>
        <p:nvPicPr>
          <p:cNvPr id="11" name="Picture 10"/>
          <p:cNvPicPr>
            <a:picLocks noChangeAspect="1"/>
          </p:cNvPicPr>
          <p:nvPr/>
        </p:nvPicPr>
        <p:blipFill>
          <a:blip r:embed="rId5"/>
          <a:stretch>
            <a:fillRect/>
          </a:stretch>
        </p:blipFill>
        <p:spPr>
          <a:xfrm>
            <a:off x="12819697" y="7797599"/>
            <a:ext cx="1810703" cy="316762"/>
          </a:xfrm>
          <a:prstGeom prst="rect">
            <a:avLst/>
          </a:prstGeom>
        </p:spPr>
      </p:pic>
      <p:sp>
        <p:nvSpPr>
          <p:cNvPr id="12" name="Rectangle 11"/>
          <p:cNvSpPr/>
          <p:nvPr/>
        </p:nvSpPr>
        <p:spPr>
          <a:xfrm>
            <a:off x="45650" y="3534970"/>
            <a:ext cx="7135000" cy="1938992"/>
          </a:xfrm>
          <a:prstGeom prst="rect">
            <a:avLst/>
          </a:prstGeom>
        </p:spPr>
        <p:txBody>
          <a:bodyPr wrap="square">
            <a:spAutoFit/>
          </a:bodyPr>
          <a:lstStyle/>
          <a:p>
            <a:pPr algn="just"/>
            <a:r>
              <a:rPr lang="en-US" sz="2400" b="1" dirty="0">
                <a:solidFill>
                  <a:srgbClr val="E2E6E9"/>
                </a:solidFill>
                <a:latin typeface="Merriweather" pitchFamily="34" charset="0"/>
              </a:rPr>
              <a:t>This analysis highlights that while most behaviors are similar between genders, there are notable differences in credit limit, available credit, and credit utilization patterns.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4930" y="204430"/>
            <a:ext cx="11708130" cy="540782"/>
          </a:xfrm>
          <a:prstGeom prst="rect">
            <a:avLst/>
          </a:prstGeom>
          <a:noFill/>
          <a:ln/>
        </p:spPr>
        <p:txBody>
          <a:bodyPr wrap="none" lIns="0" tIns="0" rIns="0" bIns="0" rtlCol="0" anchor="t"/>
          <a:lstStyle/>
          <a:p>
            <a:pPr marL="0" indent="0">
              <a:lnSpc>
                <a:spcPts val="4250"/>
              </a:lnSpc>
              <a:buNone/>
            </a:pPr>
            <a:r>
              <a:rPr lang="en-US" sz="4000" dirty="0">
                <a:solidFill>
                  <a:srgbClr val="F5F0F0"/>
                </a:solidFill>
                <a:latin typeface="Merriweather" pitchFamily="34" charset="0"/>
                <a:ea typeface="Merriweather" pitchFamily="34" charset="-122"/>
                <a:cs typeface="Merriweather" pitchFamily="34" charset="-120"/>
              </a:rPr>
              <a:t>  </a:t>
            </a:r>
            <a:r>
              <a:rPr lang="en-US" sz="4000" dirty="0" err="1">
                <a:solidFill>
                  <a:srgbClr val="F5F0F0"/>
                </a:solidFill>
                <a:latin typeface="Merriweather" pitchFamily="34" charset="0"/>
                <a:ea typeface="Merriweather" pitchFamily="34" charset="-122"/>
                <a:cs typeface="Merriweather" pitchFamily="34" charset="-120"/>
              </a:rPr>
              <a:t>Income_Category</a:t>
            </a:r>
            <a:r>
              <a:rPr lang="en-US" sz="4000" dirty="0">
                <a:solidFill>
                  <a:srgbClr val="F5F0F0"/>
                </a:solidFill>
                <a:latin typeface="Merriweather" pitchFamily="34" charset="0"/>
                <a:ea typeface="Merriweather" pitchFamily="34" charset="-122"/>
                <a:cs typeface="Merriweather" pitchFamily="34" charset="-120"/>
              </a:rPr>
              <a:t>-Based Numerical Features Analysis</a:t>
            </a:r>
            <a:endParaRPr lang="en-US" sz="4000" dirty="0"/>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923676" y="842882"/>
            <a:ext cx="7474368" cy="6961633"/>
          </a:xfrm>
          <a:prstGeom prst="rect">
            <a:avLst/>
          </a:prstGeom>
        </p:spPr>
      </p:pic>
      <p:sp>
        <p:nvSpPr>
          <p:cNvPr id="6" name="Rectangle 5"/>
          <p:cNvSpPr/>
          <p:nvPr/>
        </p:nvSpPr>
        <p:spPr>
          <a:xfrm>
            <a:off x="284480" y="1056620"/>
            <a:ext cx="6639195" cy="646331"/>
          </a:xfrm>
          <a:prstGeom prst="rect">
            <a:avLst/>
          </a:prstGeom>
          <a:solidFill>
            <a:schemeClr val="tx1"/>
          </a:solidFill>
        </p:spPr>
        <p:txBody>
          <a:bodyPr wrap="square">
            <a:spAutoFit/>
          </a:bodyPr>
          <a:lstStyle/>
          <a:p>
            <a:r>
              <a:rPr lang="en-US" b="0" dirty="0" err="1">
                <a:solidFill>
                  <a:srgbClr val="ABB2BF"/>
                </a:solidFill>
                <a:effectLst/>
                <a:latin typeface="Consolas" panose="020B0609020204030204" pitchFamily="49" charset="0"/>
              </a:rPr>
              <a:t>data.</a:t>
            </a:r>
            <a:r>
              <a:rPr lang="en-US" b="0" dirty="0" err="1">
                <a:solidFill>
                  <a:srgbClr val="61AFEF"/>
                </a:solidFill>
                <a:effectLst/>
                <a:latin typeface="Consolas" panose="020B0609020204030204" pitchFamily="49" charset="0"/>
              </a:rPr>
              <a:t>groupby</a:t>
            </a:r>
            <a:r>
              <a:rPr lang="en-US" b="0" dirty="0">
                <a:solidFill>
                  <a:srgbClr val="ABB2BF"/>
                </a:solidFill>
                <a:effectLst/>
                <a:latin typeface="Consolas" panose="020B0609020204030204" pitchFamily="49" charset="0"/>
              </a:rPr>
              <a:t>(</a:t>
            </a:r>
            <a:r>
              <a:rPr lang="en-US" b="0" dirty="0">
                <a:solidFill>
                  <a:srgbClr val="89CA78"/>
                </a:solidFill>
                <a:effectLst/>
                <a:latin typeface="Consolas" panose="020B0609020204030204" pitchFamily="49" charset="0"/>
              </a:rPr>
              <a:t>'</a:t>
            </a:r>
            <a:r>
              <a:rPr lang="en-US" b="0" dirty="0" err="1">
                <a:solidFill>
                  <a:srgbClr val="89CA78"/>
                </a:solidFill>
                <a:effectLst/>
                <a:latin typeface="Consolas" panose="020B0609020204030204" pitchFamily="49" charset="0"/>
              </a:rPr>
              <a:t>Income_Category</a:t>
            </a:r>
            <a:r>
              <a:rPr lang="en-US" b="0" dirty="0">
                <a:solidFill>
                  <a:srgbClr val="89CA78"/>
                </a:solidFill>
                <a:effectLst/>
                <a:latin typeface="Consolas" panose="020B0609020204030204" pitchFamily="49" charset="0"/>
              </a:rPr>
              <a:t>'</a:t>
            </a:r>
            <a:r>
              <a:rPr lang="en-US" b="0" dirty="0">
                <a:solidFill>
                  <a:srgbClr val="ABB2BF"/>
                </a:solidFill>
                <a:effectLst/>
                <a:latin typeface="Consolas" panose="020B0609020204030204" pitchFamily="49" charset="0"/>
              </a:rPr>
              <a:t>)[</a:t>
            </a:r>
            <a:r>
              <a:rPr lang="en-US" b="0" dirty="0" err="1">
                <a:solidFill>
                  <a:srgbClr val="ABB2BF"/>
                </a:solidFill>
                <a:effectLst/>
                <a:latin typeface="Consolas" panose="020B0609020204030204" pitchFamily="49" charset="0"/>
              </a:rPr>
              <a:t>numerical_columns</a:t>
            </a:r>
            <a:r>
              <a:rPr lang="en-US" b="0" dirty="0">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agg</a:t>
            </a:r>
            <a:r>
              <a:rPr lang="en-US" b="0" dirty="0">
                <a:solidFill>
                  <a:srgbClr val="ABB2BF"/>
                </a:solidFill>
                <a:effectLst/>
                <a:latin typeface="Consolas" panose="020B0609020204030204" pitchFamily="49" charset="0"/>
              </a:rPr>
              <a:t>([</a:t>
            </a:r>
            <a:r>
              <a:rPr lang="en-US" b="0" dirty="0">
                <a:solidFill>
                  <a:srgbClr val="89CA78"/>
                </a:solidFill>
                <a:effectLst/>
                <a:latin typeface="Consolas" panose="020B0609020204030204" pitchFamily="49" charset="0"/>
              </a:rPr>
              <a:t>'max'</a:t>
            </a:r>
            <a:r>
              <a:rPr lang="en-US" b="0" dirty="0">
                <a:solidFill>
                  <a:srgbClr val="ABB2BF"/>
                </a:solidFill>
                <a:effectLst/>
                <a:latin typeface="Consolas" panose="020B0609020204030204" pitchFamily="49" charset="0"/>
              </a:rPr>
              <a:t> , </a:t>
            </a:r>
            <a:r>
              <a:rPr lang="en-US" b="0" dirty="0">
                <a:solidFill>
                  <a:srgbClr val="89CA78"/>
                </a:solidFill>
                <a:effectLst/>
                <a:latin typeface="Consolas" panose="020B0609020204030204" pitchFamily="49" charset="0"/>
              </a:rPr>
              <a:t>'min'</a:t>
            </a:r>
            <a:r>
              <a:rPr lang="en-US" b="0" dirty="0">
                <a:solidFill>
                  <a:srgbClr val="ABB2BF"/>
                </a:solidFill>
                <a:effectLst/>
                <a:latin typeface="Consolas" panose="020B0609020204030204" pitchFamily="49" charset="0"/>
              </a:rPr>
              <a:t> , </a:t>
            </a:r>
            <a:r>
              <a:rPr lang="en-US" b="0" dirty="0">
                <a:solidFill>
                  <a:srgbClr val="89CA78"/>
                </a:solidFill>
                <a:effectLst/>
                <a:latin typeface="Consolas" panose="020B0609020204030204" pitchFamily="49" charset="0"/>
              </a:rPr>
              <a:t>'mean'</a:t>
            </a:r>
            <a:r>
              <a:rPr lang="en-US" b="0" dirty="0">
                <a:solidFill>
                  <a:srgbClr val="ABB2BF"/>
                </a:solidFill>
                <a:effectLst/>
                <a:latin typeface="Consolas" panose="020B0609020204030204" pitchFamily="49" charset="0"/>
              </a:rPr>
              <a:t>,]).T</a:t>
            </a:r>
          </a:p>
        </p:txBody>
      </p:sp>
      <p:sp>
        <p:nvSpPr>
          <p:cNvPr id="7" name="Rectangle 6"/>
          <p:cNvSpPr/>
          <p:nvPr/>
        </p:nvSpPr>
        <p:spPr>
          <a:xfrm>
            <a:off x="111010" y="2014359"/>
            <a:ext cx="6639195" cy="600164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E2E6E9"/>
                </a:solidFill>
                <a:latin typeface="Merriweather" pitchFamily="34" charset="0"/>
              </a:rPr>
              <a:t>Targeted Credit Limit Management</a:t>
            </a:r>
          </a:p>
          <a:p>
            <a:pPr marL="285750" indent="-285750">
              <a:buFont typeface="Arial" panose="020B0604020202020204" pitchFamily="34" charset="0"/>
              <a:buChar char="•"/>
            </a:pPr>
            <a:r>
              <a:rPr lang="en-US" sz="1600" dirty="0">
                <a:solidFill>
                  <a:srgbClr val="E2E6E9"/>
                </a:solidFill>
                <a:latin typeface="Merriweather" pitchFamily="34" charset="0"/>
              </a:rPr>
              <a:t>Key Insight: The credit limits vary significantly across income categories. Higher income groups (e.g., $120K+) have an average credit limit of $19,717, while lower income groups like those earning Less than $40K have much lower credit limits ($3,754).</a:t>
            </a:r>
          </a:p>
          <a:p>
            <a:pPr marL="285750" indent="-285750" algn="just">
              <a:buFont typeface="Arial" panose="020B0604020202020204" pitchFamily="34" charset="0"/>
              <a:buChar char="•"/>
            </a:pPr>
            <a:r>
              <a:rPr lang="en-US" sz="1600" dirty="0">
                <a:solidFill>
                  <a:srgbClr val="E2E6E9"/>
                </a:solidFill>
                <a:latin typeface="Merriweather" pitchFamily="34" charset="0"/>
              </a:rPr>
              <a:t>Actionable Strategy: You can enhance customer satisfaction and loyalty by offering personalized credit limits based on spending habits, not just income. Customers in lower income categories might appreciate higher limits if they demonstrate good credit behavior, improving retention.</a:t>
            </a:r>
            <a:br>
              <a:rPr lang="en-US" sz="1600" dirty="0">
                <a:solidFill>
                  <a:srgbClr val="E2E6E9"/>
                </a:solidFill>
                <a:latin typeface="Merriweather" pitchFamily="34" charset="0"/>
              </a:rPr>
            </a:br>
            <a:r>
              <a:rPr lang="en-US" sz="1600" dirty="0">
                <a:solidFill>
                  <a:srgbClr val="E2E6E9"/>
                </a:solidFill>
                <a:latin typeface="Merriweather" pitchFamily="34" charset="0"/>
              </a:rPr>
              <a:t/>
            </a:r>
            <a:br>
              <a:rPr lang="en-US" sz="1600" dirty="0">
                <a:solidFill>
                  <a:srgbClr val="E2E6E9"/>
                </a:solidFill>
                <a:latin typeface="Merriweather" pitchFamily="34" charset="0"/>
              </a:rPr>
            </a:br>
            <a:r>
              <a:rPr lang="en-US" sz="1600" dirty="0">
                <a:solidFill>
                  <a:srgbClr val="E2E6E9"/>
                </a:solidFill>
                <a:latin typeface="Merriweather" pitchFamily="34" charset="0"/>
              </a:rPr>
              <a:t>Optimized Utilization of Revolving Balance</a:t>
            </a:r>
          </a:p>
          <a:p>
            <a:pPr marL="285750" indent="-285750">
              <a:buFont typeface="Arial" panose="020B0604020202020204" pitchFamily="34" charset="0"/>
              <a:buChar char="•"/>
            </a:pPr>
            <a:r>
              <a:rPr lang="en-US" sz="1600" dirty="0">
                <a:solidFill>
                  <a:srgbClr val="E2E6E9"/>
                </a:solidFill>
                <a:latin typeface="Merriweather" pitchFamily="34" charset="0"/>
              </a:rPr>
              <a:t>Key Insight: The Average Utilization Ratio is much higher for lower income categories (e.g., 0.38 for Less than $40K) compared to higher income groups (0.12 for $120K+). This suggests lower-income customers rely more on their revolving credit balances.</a:t>
            </a:r>
          </a:p>
          <a:p>
            <a:pPr marL="285750" indent="-285750">
              <a:buFont typeface="Arial" panose="020B0604020202020204" pitchFamily="34" charset="0"/>
              <a:buChar char="•"/>
            </a:pPr>
            <a:r>
              <a:rPr lang="en-US" sz="1600" dirty="0">
                <a:solidFill>
                  <a:srgbClr val="E2E6E9"/>
                </a:solidFill>
                <a:latin typeface="Merriweather" pitchFamily="34" charset="0"/>
              </a:rPr>
              <a:t>Actionable Strategy: Implement a reward program or financial coaching aimed at helping lower-income customers manage their credit utilization better. This could reduce credit risk and foster trust, while also encouraging higher card usage in a controlled way, benefiting both the customer and the business.</a:t>
            </a:r>
          </a:p>
        </p:txBody>
      </p:sp>
      <p:pic>
        <p:nvPicPr>
          <p:cNvPr id="3" name="Picture 2">
            <a:extLst>
              <a:ext uri="{FF2B5EF4-FFF2-40B4-BE49-F238E27FC236}">
                <a16:creationId xmlns:a16="http://schemas.microsoft.com/office/drawing/2014/main" id="{3B91C6FB-D934-CB1C-70FD-AFA426D74B97}"/>
              </a:ext>
            </a:extLst>
          </p:cNvPr>
          <p:cNvPicPr>
            <a:picLocks noChangeAspect="1"/>
          </p:cNvPicPr>
          <p:nvPr/>
        </p:nvPicPr>
        <p:blipFill>
          <a:blip r:embed="rId5"/>
          <a:stretch>
            <a:fillRect/>
          </a:stretch>
        </p:blipFill>
        <p:spPr>
          <a:xfrm>
            <a:off x="12738417" y="7825740"/>
            <a:ext cx="1810703" cy="31676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31840" y="23675340"/>
            <a:ext cx="13766721" cy="197525"/>
          </a:xfrm>
          <a:prstGeom prst="rect">
            <a:avLst/>
          </a:prstGeom>
          <a:noFill/>
          <a:ln/>
        </p:spPr>
        <p:txBody>
          <a:bodyPr wrap="none" lIns="0" tIns="0" rIns="0" bIns="0" rtlCol="0" anchor="t"/>
          <a:lstStyle/>
          <a:p>
            <a:pPr marL="0" indent="0">
              <a:lnSpc>
                <a:spcPts val="1550"/>
              </a:lnSpc>
              <a:buNone/>
            </a:pPr>
            <a:endParaRPr lang="en-US" sz="950" dirty="0"/>
          </a:p>
        </p:txBody>
      </p:sp>
      <p:sp>
        <p:nvSpPr>
          <p:cNvPr id="2" name="Rectangle 1"/>
          <p:cNvSpPr/>
          <p:nvPr/>
        </p:nvSpPr>
        <p:spPr>
          <a:xfrm>
            <a:off x="162560" y="283756"/>
            <a:ext cx="13223240" cy="923330"/>
          </a:xfrm>
          <a:prstGeom prst="rect">
            <a:avLst/>
          </a:prstGeom>
          <a:solidFill>
            <a:schemeClr val="tx1"/>
          </a:solidFill>
        </p:spPr>
        <p:txBody>
          <a:bodyPr wrap="square">
            <a:spAutoFit/>
          </a:bodyPr>
          <a:lstStyle/>
          <a:p>
            <a:r>
              <a:rPr lang="en-US" b="0" dirty="0">
                <a:solidFill>
                  <a:srgbClr val="D55FDE"/>
                </a:solidFill>
                <a:effectLst/>
                <a:latin typeface="Consolas" panose="020B0609020204030204" pitchFamily="49" charset="0"/>
              </a:rPr>
              <a:t>for</a:t>
            </a:r>
            <a:r>
              <a:rPr lang="en-US" b="0" dirty="0">
                <a:solidFill>
                  <a:srgbClr val="ABB2BF"/>
                </a:solidFill>
                <a:effectLst/>
                <a:latin typeface="Consolas" panose="020B0609020204030204" pitchFamily="49" charset="0"/>
              </a:rPr>
              <a:t> col </a:t>
            </a:r>
            <a:r>
              <a:rPr lang="en-US" b="0" dirty="0">
                <a:solidFill>
                  <a:srgbClr val="D55FDE"/>
                </a:solidFill>
                <a:effectLst/>
                <a:latin typeface="Consolas" panose="020B0609020204030204" pitchFamily="49" charset="0"/>
              </a:rPr>
              <a:t>in</a:t>
            </a:r>
            <a:r>
              <a:rPr lang="en-US" b="0" dirty="0">
                <a:solidFill>
                  <a:srgbClr val="ABB2BF"/>
                </a:solidFill>
                <a:effectLst/>
                <a:latin typeface="Consolas" panose="020B0609020204030204" pitchFamily="49" charset="0"/>
              </a:rPr>
              <a:t> </a:t>
            </a:r>
            <a:r>
              <a:rPr lang="en-US" b="0" dirty="0" err="1">
                <a:solidFill>
                  <a:srgbClr val="ABB2BF"/>
                </a:solidFill>
                <a:effectLst/>
                <a:latin typeface="Consolas" panose="020B0609020204030204" pitchFamily="49" charset="0"/>
              </a:rPr>
              <a:t>numerical_columns</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r>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display</a:t>
            </a:r>
            <a:r>
              <a:rPr lang="en-US" b="0" dirty="0">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add_custom_stats</a:t>
            </a:r>
            <a:r>
              <a:rPr lang="en-US" b="0" dirty="0">
                <a:solidFill>
                  <a:srgbClr val="ABB2BF"/>
                </a:solidFill>
                <a:effectLst/>
                <a:latin typeface="Consolas" panose="020B0609020204030204" pitchFamily="49" charset="0"/>
              </a:rPr>
              <a:t>(data,value_</a:t>
            </a:r>
            <a:r>
              <a:rPr lang="en-US" b="0" dirty="0" err="1">
                <a:solidFill>
                  <a:srgbClr val="ABB2BF"/>
                </a:solidFill>
                <a:effectLst/>
                <a:latin typeface="Consolas" panose="020B0609020204030204" pitchFamily="49" charset="0"/>
              </a:rPr>
              <a:t>countsd</a:t>
            </a:r>
            <a:r>
              <a:rPr lang="en-US" b="0" dirty="0">
                <a:solidFill>
                  <a:srgbClr val="ABB2BF"/>
                </a:solidFill>
                <a:effectLst/>
                <a:latin typeface="Consolas" panose="020B0609020204030204" pitchFamily="49" charset="0"/>
              </a:rPr>
              <a:t>,</a:t>
            </a:r>
            <a:r>
              <a:rPr lang="en-US" b="0" dirty="0">
                <a:solidFill>
                  <a:srgbClr val="89CA78"/>
                </a:solidFill>
                <a:effectLst/>
                <a:latin typeface="Consolas" panose="020B0609020204030204" pitchFamily="49" charset="0"/>
              </a:rPr>
              <a:t>'</a:t>
            </a:r>
            <a:r>
              <a:rPr lang="en-US" b="0" dirty="0" err="1">
                <a:solidFill>
                  <a:srgbClr val="89CA78"/>
                </a:solidFill>
                <a:effectLst/>
                <a:latin typeface="Consolas" panose="020B0609020204030204" pitchFamily="49" charset="0"/>
              </a:rPr>
              <a:t>Attrition_Flag</a:t>
            </a:r>
            <a:r>
              <a:rPr lang="en-US" b="0" dirty="0">
                <a:solidFill>
                  <a:srgbClr val="89CA78"/>
                </a:solidFill>
                <a:effectLst/>
                <a:latin typeface="Consolas" panose="020B0609020204030204" pitchFamily="49" charset="0"/>
              </a:rPr>
              <a:t>'</a:t>
            </a:r>
            <a:r>
              <a:rPr lang="en-US" b="0" dirty="0">
                <a:solidFill>
                  <a:srgbClr val="ABB2BF"/>
                </a:solidFill>
                <a:effectLst/>
                <a:latin typeface="Consolas" panose="020B0609020204030204" pitchFamily="49" charset="0"/>
              </a:rPr>
              <a:t>,[col]))</a:t>
            </a:r>
          </a:p>
        </p:txBody>
      </p:sp>
      <p:pic>
        <p:nvPicPr>
          <p:cNvPr id="4" name="Picture 3"/>
          <p:cNvPicPr>
            <a:picLocks noChangeAspect="1"/>
          </p:cNvPicPr>
          <p:nvPr/>
        </p:nvPicPr>
        <p:blipFill>
          <a:blip r:embed="rId3"/>
          <a:stretch>
            <a:fillRect/>
          </a:stretch>
        </p:blipFill>
        <p:spPr>
          <a:xfrm>
            <a:off x="0" y="1372589"/>
            <a:ext cx="7307457" cy="6768110"/>
          </a:xfrm>
          <a:prstGeom prst="rect">
            <a:avLst/>
          </a:prstGeom>
        </p:spPr>
      </p:pic>
      <p:pic>
        <p:nvPicPr>
          <p:cNvPr id="5" name="Picture 4"/>
          <p:cNvPicPr>
            <a:picLocks noChangeAspect="1"/>
          </p:cNvPicPr>
          <p:nvPr/>
        </p:nvPicPr>
        <p:blipFill>
          <a:blip r:embed="rId4"/>
          <a:stretch>
            <a:fillRect/>
          </a:stretch>
        </p:blipFill>
        <p:spPr>
          <a:xfrm>
            <a:off x="7307457" y="1372590"/>
            <a:ext cx="7247834" cy="6768110"/>
          </a:xfrm>
          <a:prstGeom prst="rect">
            <a:avLst/>
          </a:prstGeom>
        </p:spPr>
      </p:pic>
    </p:spTree>
    <p:extLst>
      <p:ext uri="{BB962C8B-B14F-4D97-AF65-F5344CB8AC3E}">
        <p14:creationId xmlns:p14="http://schemas.microsoft.com/office/powerpoint/2010/main" val="247124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7308" y="121920"/>
            <a:ext cx="6447919" cy="1292662"/>
          </a:xfrm>
          <a:prstGeom prst="rect">
            <a:avLst/>
          </a:prstGeom>
          <a:noFill/>
        </p:spPr>
        <p:txBody>
          <a:bodyPr wrap="none" rtlCol="0">
            <a:spAutoFit/>
          </a:bodyPr>
          <a:lstStyle/>
          <a:p>
            <a:r>
              <a:rPr lang="en-US" sz="6000" dirty="0">
                <a:solidFill>
                  <a:schemeClr val="bg1"/>
                </a:solidFill>
              </a:rPr>
              <a:t>Feature Engineering</a:t>
            </a:r>
          </a:p>
          <a:p>
            <a:endParaRPr lang="en-US" dirty="0"/>
          </a:p>
        </p:txBody>
      </p:sp>
      <p:pic>
        <p:nvPicPr>
          <p:cNvPr id="4" name="Picture 3"/>
          <p:cNvPicPr>
            <a:picLocks noChangeAspect="1"/>
          </p:cNvPicPr>
          <p:nvPr/>
        </p:nvPicPr>
        <p:blipFill>
          <a:blip r:embed="rId2"/>
          <a:stretch>
            <a:fillRect/>
          </a:stretch>
        </p:blipFill>
        <p:spPr>
          <a:xfrm>
            <a:off x="127308" y="1923460"/>
            <a:ext cx="10136736" cy="1831726"/>
          </a:xfrm>
          <a:prstGeom prst="rect">
            <a:avLst/>
          </a:prstGeom>
        </p:spPr>
      </p:pic>
      <p:sp>
        <p:nvSpPr>
          <p:cNvPr id="7" name="Rectangle 2"/>
          <p:cNvSpPr>
            <a:spLocks noChangeArrowheads="1"/>
          </p:cNvSpPr>
          <p:nvPr/>
        </p:nvSpPr>
        <p:spPr bwMode="auto">
          <a:xfrm>
            <a:off x="184731" y="1106805"/>
            <a:ext cx="1015815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5870" tIns="0" rIns="1587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D2D0CE"/>
                </a:solidFill>
                <a:effectLst/>
                <a:latin typeface="Arial Black" panose="020B0A04020102020204" pitchFamily="34" charset="0"/>
              </a:rPr>
              <a:t>This code snippet converts the Total_Ct_Chng_Q4_Q1 column into a categorical feature named </a:t>
            </a:r>
            <a:r>
              <a:rPr kumimoji="0" lang="en-US" altLang="en-US" sz="2000" b="0" i="0" u="none" strike="noStrike" cap="none" normalizeH="0" baseline="0" dirty="0" err="1" smtClean="0">
                <a:ln>
                  <a:noFill/>
                </a:ln>
                <a:solidFill>
                  <a:srgbClr val="D2D0CE"/>
                </a:solidFill>
                <a:effectLst/>
                <a:latin typeface="Arial Black" panose="020B0A04020102020204" pitchFamily="34" charset="0"/>
              </a:rPr>
              <a:t>Transaction_Change_Category</a:t>
            </a:r>
            <a:r>
              <a:rPr kumimoji="0" lang="en-US" altLang="en-US" sz="2000" b="0" i="0" u="none" strike="noStrike" cap="none" normalizeH="0" baseline="0" dirty="0" smtClean="0">
                <a:ln>
                  <a:noFill/>
                </a:ln>
                <a:solidFill>
                  <a:schemeClr val="tx1"/>
                </a:solidFill>
                <a:effectLst/>
                <a:latin typeface="Arial Black" panose="020B0A04020102020204" pitchFamily="34" charset="0"/>
              </a:rPr>
              <a:t> </a:t>
            </a:r>
          </a:p>
        </p:txBody>
      </p:sp>
      <p:pic>
        <p:nvPicPr>
          <p:cNvPr id="8" name="Picture 7"/>
          <p:cNvPicPr>
            <a:picLocks noChangeAspect="1"/>
          </p:cNvPicPr>
          <p:nvPr/>
        </p:nvPicPr>
        <p:blipFill>
          <a:blip r:embed="rId3"/>
          <a:stretch>
            <a:fillRect/>
          </a:stretch>
        </p:blipFill>
        <p:spPr>
          <a:xfrm>
            <a:off x="8931592" y="3755186"/>
            <a:ext cx="5698808" cy="4467662"/>
          </a:xfrm>
          <a:prstGeom prst="rect">
            <a:avLst/>
          </a:prstGeom>
        </p:spPr>
      </p:pic>
    </p:spTree>
    <p:extLst>
      <p:ext uri="{BB962C8B-B14F-4D97-AF65-F5344CB8AC3E}">
        <p14:creationId xmlns:p14="http://schemas.microsoft.com/office/powerpoint/2010/main" val="32458972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410646" y="307260"/>
            <a:ext cx="9977954" cy="1165939"/>
          </a:xfrm>
          <a:prstGeom prst="rect">
            <a:avLst/>
          </a:prstGeom>
          <a:noFill/>
          <a:ln/>
        </p:spPr>
        <p:txBody>
          <a:bodyPr wrap="none" lIns="0" tIns="0" rIns="0" bIns="0" rtlCol="0" anchor="t"/>
          <a:lstStyle/>
          <a:p>
            <a:pPr marL="0" indent="0">
              <a:lnSpc>
                <a:spcPts val="4800"/>
              </a:lnSpc>
              <a:buNone/>
            </a:pPr>
            <a:r>
              <a:rPr lang="en-US" sz="4400" dirty="0">
                <a:solidFill>
                  <a:srgbClr val="F5F0F0"/>
                </a:solidFill>
                <a:latin typeface="Merriweather" pitchFamily="34" charset="0"/>
                <a:ea typeface="Merriweather" pitchFamily="34" charset="-122"/>
                <a:cs typeface="Merriweather" pitchFamily="34" charset="-120"/>
              </a:rPr>
              <a:t>Data Visualization</a:t>
            </a:r>
          </a:p>
          <a:p>
            <a:pPr>
              <a:lnSpc>
                <a:spcPts val="4800"/>
              </a:lnSpc>
            </a:pPr>
            <a:r>
              <a:rPr lang="ar-EG" sz="3600" dirty="0" smtClean="0">
                <a:solidFill>
                  <a:srgbClr val="E2E6E9"/>
                </a:solidFill>
                <a:latin typeface="Merriweather" pitchFamily="34" charset="0"/>
                <a:ea typeface="Merriweather" pitchFamily="34" charset="-122"/>
                <a:cs typeface="Merriweather" pitchFamily="34" charset="-120"/>
              </a:rPr>
              <a:t>    </a:t>
            </a:r>
            <a:r>
              <a:rPr lang="en-US" sz="3600" dirty="0" smtClean="0">
                <a:solidFill>
                  <a:srgbClr val="E2E6E9"/>
                </a:solidFill>
                <a:latin typeface="Merriweather" pitchFamily="34" charset="0"/>
                <a:ea typeface="Merriweather" pitchFamily="34" charset="-122"/>
                <a:cs typeface="Merriweather" pitchFamily="34" charset="-120"/>
              </a:rPr>
              <a:t>distribution </a:t>
            </a:r>
            <a:r>
              <a:rPr lang="en-US" sz="3600" dirty="0">
                <a:solidFill>
                  <a:srgbClr val="E2E6E9"/>
                </a:solidFill>
                <a:latin typeface="Merriweather" pitchFamily="34" charset="0"/>
                <a:ea typeface="Merriweather" pitchFamily="34" charset="-122"/>
                <a:cs typeface="Merriweather" pitchFamily="34" charset="-120"/>
              </a:rPr>
              <a:t>of numerical columns</a:t>
            </a:r>
            <a:endParaRPr lang="en-US" sz="3600" dirty="0"/>
          </a:p>
        </p:txBody>
      </p:sp>
      <p:sp>
        <p:nvSpPr>
          <p:cNvPr id="3" name="Text 1"/>
          <p:cNvSpPr/>
          <p:nvPr/>
        </p:nvSpPr>
        <p:spPr>
          <a:xfrm>
            <a:off x="694729" y="1614725"/>
            <a:ext cx="13260467" cy="626269"/>
          </a:xfrm>
          <a:prstGeom prst="rect">
            <a:avLst/>
          </a:prstGeom>
          <a:noFill/>
          <a:ln/>
        </p:spPr>
        <p:txBody>
          <a:bodyPr wrap="square" lIns="0" tIns="0" rIns="0" bIns="0" rtlCol="0" anchor="t"/>
          <a:lstStyle/>
          <a:p>
            <a:pPr marL="0" indent="0">
              <a:lnSpc>
                <a:spcPts val="2450"/>
              </a:lnSpc>
              <a:buNone/>
            </a:pPr>
            <a:r>
              <a:rPr lang="en-US" sz="1500" dirty="0">
                <a:solidFill>
                  <a:srgbClr val="E2E6E9"/>
                </a:solidFill>
                <a:latin typeface="Merriweather" pitchFamily="34" charset="0"/>
                <a:ea typeface="Merriweather" pitchFamily="34" charset="-122"/>
                <a:cs typeface="Merriweather" pitchFamily="34" charset="-120"/>
              </a:rPr>
              <a:t>This code creates a series of histograms to visualize the distribution of numerical columns in a dataset, with an overlay of churn information (Attrition_Flag).</a:t>
            </a:r>
            <a:endParaRPr lang="en-US" sz="1500" dirty="0"/>
          </a:p>
        </p:txBody>
      </p:sp>
      <p:sp>
        <p:nvSpPr>
          <p:cNvPr id="4" name="Shape 2"/>
          <p:cNvSpPr/>
          <p:nvPr/>
        </p:nvSpPr>
        <p:spPr>
          <a:xfrm>
            <a:off x="684967" y="2387679"/>
            <a:ext cx="13260467" cy="5303520"/>
          </a:xfrm>
          <a:prstGeom prst="roundRect">
            <a:avLst>
              <a:gd name="adj" fmla="val 1550"/>
            </a:avLst>
          </a:prstGeom>
          <a:solidFill>
            <a:srgbClr val="001D4D"/>
          </a:solidFill>
          <a:ln/>
        </p:spPr>
        <p:txBody>
          <a:bodyPr/>
          <a:lstStyle/>
          <a:p>
            <a:endParaRPr lang="en-US"/>
          </a:p>
        </p:txBody>
      </p:sp>
      <p:sp>
        <p:nvSpPr>
          <p:cNvPr id="5" name="Shape 3"/>
          <p:cNvSpPr/>
          <p:nvPr/>
        </p:nvSpPr>
        <p:spPr>
          <a:xfrm>
            <a:off x="435436" y="2330317"/>
            <a:ext cx="13279993" cy="5303520"/>
          </a:xfrm>
          <a:prstGeom prst="roundRect">
            <a:avLst>
              <a:gd name="adj" fmla="val 554"/>
            </a:avLst>
          </a:prstGeom>
          <a:solidFill>
            <a:schemeClr val="tx1"/>
          </a:solidFill>
          <a:ln/>
        </p:spPr>
        <p:txBody>
          <a:bodyPr/>
          <a:lstStyle/>
          <a:p>
            <a:r>
              <a:rPr lang="en-US" b="0" dirty="0">
                <a:solidFill>
                  <a:srgbClr val="9CDCFE"/>
                </a:solidFill>
                <a:effectLst/>
                <a:latin typeface="Consolas" panose="020B0609020204030204" pitchFamily="49" charset="0"/>
              </a:rPr>
              <a:t>fig</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axes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subplots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14</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figsize</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35</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r>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Plot histograms for each numerical column</a:t>
            </a:r>
            <a:endParaRPr lang="en-US" b="0" dirty="0">
              <a:solidFill>
                <a:srgbClr val="CCCCCC"/>
              </a:solidFill>
              <a:effectLst/>
              <a:latin typeface="Consolas" panose="020B0609020204030204" pitchFamily="49" charset="0"/>
            </a:endParaRPr>
          </a:p>
          <a:p>
            <a:r>
              <a:rPr lang="en-US" b="0" dirty="0">
                <a:solidFill>
                  <a:srgbClr val="C586C0"/>
                </a:solidFill>
                <a:effectLst/>
                <a:latin typeface="Consolas" panose="020B0609020204030204" pitchFamily="49" charset="0"/>
              </a:rPr>
              <a:t>for</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col</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enumerate</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numerical_columns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sns</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histplot</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data</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col</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ax</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axes</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kde</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hue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Attrition_Flag</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palette</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'red'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'blue'</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axes</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set_title</a:t>
            </a:r>
            <a:r>
              <a:rPr lang="en-US" b="0" dirty="0">
                <a:solidFill>
                  <a:srgbClr val="CCCCCC"/>
                </a:solidFill>
                <a:effectLst/>
                <a:latin typeface="Consolas" panose="020B0609020204030204" pitchFamily="49" charset="0"/>
              </a:rPr>
              <a:t>(</a:t>
            </a:r>
            <a:r>
              <a:rPr lang="en-US" b="0" dirty="0" err="1">
                <a:solidFill>
                  <a:srgbClr val="569CD6"/>
                </a:solidFill>
                <a:effectLst/>
                <a:latin typeface="Consolas" panose="020B0609020204030204" pitchFamily="49" charset="0"/>
              </a:rPr>
              <a:t>f</a:t>
            </a:r>
            <a:r>
              <a:rPr lang="en-US" b="0" dirty="0" err="1">
                <a:solidFill>
                  <a:srgbClr val="CE9178"/>
                </a:solidFill>
                <a:effectLst/>
                <a:latin typeface="Consolas" panose="020B0609020204030204" pitchFamily="49" charset="0"/>
              </a:rPr>
              <a:t>'Histogram</a:t>
            </a:r>
            <a:r>
              <a:rPr lang="en-US" b="0" dirty="0">
                <a:solidFill>
                  <a:srgbClr val="CE9178"/>
                </a:solidFill>
                <a:effectLst/>
                <a:latin typeface="Consolas" panose="020B0609020204030204" pitchFamily="49" charset="0"/>
              </a:rPr>
              <a:t> of </a:t>
            </a:r>
            <a:r>
              <a:rPr lang="en-US" b="0" dirty="0">
                <a:solidFill>
                  <a:srgbClr val="569CD6"/>
                </a:solidFill>
                <a:effectLst/>
                <a:latin typeface="Consolas" panose="020B0609020204030204" pitchFamily="49" charset="0"/>
              </a:rPr>
              <a:t>{</a:t>
            </a:r>
            <a:r>
              <a:rPr lang="en-US" b="0" dirty="0">
                <a:solidFill>
                  <a:srgbClr val="9CDCFE"/>
                </a:solidFill>
                <a:effectLst/>
                <a:latin typeface="Consolas" panose="020B0609020204030204" pitchFamily="49" charset="0"/>
              </a:rPr>
              <a:t>col</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r>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Add the </a:t>
            </a:r>
            <a:r>
              <a:rPr lang="en-US" b="0" dirty="0" err="1">
                <a:solidFill>
                  <a:srgbClr val="6A9955"/>
                </a:solidFill>
                <a:effectLst/>
                <a:latin typeface="Consolas" panose="020B0609020204030204" pitchFamily="49" charset="0"/>
              </a:rPr>
              <a:t>suptitle</a:t>
            </a:r>
            <a:endParaRPr lang="en-US" b="0" dirty="0">
              <a:solidFill>
                <a:srgbClr val="CCCCCC"/>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fig</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suptitle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'Distribution of Numerical Columns with Churn Information'</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16</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r>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Adjust layout to make space for the </a:t>
            </a:r>
            <a:r>
              <a:rPr lang="en-US" b="0" dirty="0" err="1">
                <a:solidFill>
                  <a:srgbClr val="6A9955"/>
                </a:solidFill>
                <a:effectLst/>
                <a:latin typeface="Consolas" panose="020B0609020204030204" pitchFamily="49" charset="0"/>
              </a:rPr>
              <a:t>suptitle</a:t>
            </a:r>
            <a:endParaRPr lang="en-US" b="0" dirty="0">
              <a:solidFill>
                <a:srgbClr val="CCCCCC"/>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plt</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tight_layout</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rect</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0.97</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r>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Show the plot</a:t>
            </a:r>
            <a:endParaRPr lang="en-US" b="0" dirty="0">
              <a:solidFill>
                <a:srgbClr val="CCCCCC"/>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plt</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FD605F1A-CEFB-C0C7-0306-1FAA84A6B037}"/>
              </a:ext>
            </a:extLst>
          </p:cNvPr>
          <p:cNvPicPr>
            <a:picLocks noChangeAspect="1"/>
          </p:cNvPicPr>
          <p:nvPr/>
        </p:nvPicPr>
        <p:blipFill>
          <a:blip r:embed="rId3"/>
          <a:stretch>
            <a:fillRect/>
          </a:stretch>
        </p:blipFill>
        <p:spPr>
          <a:xfrm>
            <a:off x="12879586" y="7723160"/>
            <a:ext cx="1661604" cy="40024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3" name="Text 0"/>
          <p:cNvSpPr/>
          <p:nvPr/>
        </p:nvSpPr>
        <p:spPr>
          <a:xfrm>
            <a:off x="431840" y="23675340"/>
            <a:ext cx="13766721" cy="197525"/>
          </a:xfrm>
          <a:prstGeom prst="rect">
            <a:avLst/>
          </a:prstGeom>
          <a:noFill/>
          <a:ln/>
        </p:spPr>
        <p:txBody>
          <a:bodyPr wrap="none" lIns="0" tIns="0" rIns="0" bIns="0" rtlCol="0" anchor="t"/>
          <a:lstStyle/>
          <a:p>
            <a:pPr marL="0" indent="0">
              <a:lnSpc>
                <a:spcPts val="1550"/>
              </a:lnSpc>
              <a:buNone/>
            </a:pPr>
            <a:endParaRPr lang="en-US" sz="950" dirty="0"/>
          </a:p>
        </p:txBody>
      </p:sp>
      <p:pic>
        <p:nvPicPr>
          <p:cNvPr id="5" name="Picture 4"/>
          <p:cNvPicPr>
            <a:picLocks noChangeAspect="1"/>
          </p:cNvPicPr>
          <p:nvPr/>
        </p:nvPicPr>
        <p:blipFill>
          <a:blip r:embed="rId3"/>
          <a:stretch>
            <a:fillRect/>
          </a:stretch>
        </p:blipFill>
        <p:spPr>
          <a:xfrm>
            <a:off x="0" y="1048450"/>
            <a:ext cx="7471317" cy="2343477"/>
          </a:xfrm>
          <a:prstGeom prst="rect">
            <a:avLst/>
          </a:prstGeom>
        </p:spPr>
      </p:pic>
      <p:pic>
        <p:nvPicPr>
          <p:cNvPr id="6" name="Picture 5"/>
          <p:cNvPicPr>
            <a:picLocks noChangeAspect="1"/>
          </p:cNvPicPr>
          <p:nvPr/>
        </p:nvPicPr>
        <p:blipFill>
          <a:blip r:embed="rId4"/>
          <a:stretch>
            <a:fillRect/>
          </a:stretch>
        </p:blipFill>
        <p:spPr>
          <a:xfrm>
            <a:off x="9526" y="3205639"/>
            <a:ext cx="7461791" cy="5023961"/>
          </a:xfrm>
          <a:prstGeom prst="rect">
            <a:avLst/>
          </a:prstGeom>
        </p:spPr>
      </p:pic>
      <p:pic>
        <p:nvPicPr>
          <p:cNvPr id="7" name="Picture 6"/>
          <p:cNvPicPr>
            <a:picLocks noChangeAspect="1"/>
          </p:cNvPicPr>
          <p:nvPr/>
        </p:nvPicPr>
        <p:blipFill>
          <a:blip r:embed="rId5"/>
          <a:stretch>
            <a:fillRect/>
          </a:stretch>
        </p:blipFill>
        <p:spPr>
          <a:xfrm>
            <a:off x="7471316" y="1048450"/>
            <a:ext cx="7168609" cy="7181150"/>
          </a:xfrm>
          <a:prstGeom prst="rect">
            <a:avLst/>
          </a:prstGeom>
        </p:spPr>
      </p:pic>
      <p:sp>
        <p:nvSpPr>
          <p:cNvPr id="2" name="Rectangle 1"/>
          <p:cNvSpPr/>
          <p:nvPr/>
        </p:nvSpPr>
        <p:spPr>
          <a:xfrm>
            <a:off x="0" y="-91440"/>
            <a:ext cx="14630400" cy="1139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0">
            <a:extLst>
              <a:ext uri="{FF2B5EF4-FFF2-40B4-BE49-F238E27FC236}">
                <a16:creationId xmlns:a16="http://schemas.microsoft.com/office/drawing/2014/main" id="{2A5C5F83-0240-A9EC-7F7B-DE8B01360523}"/>
              </a:ext>
            </a:extLst>
          </p:cNvPr>
          <p:cNvSpPr/>
          <p:nvPr/>
        </p:nvSpPr>
        <p:spPr>
          <a:xfrm>
            <a:off x="837689" y="234301"/>
            <a:ext cx="13267255" cy="763350"/>
          </a:xfrm>
          <a:prstGeom prst="rect">
            <a:avLst/>
          </a:prstGeom>
          <a:noFill/>
          <a:ln/>
        </p:spPr>
        <p:txBody>
          <a:bodyPr wrap="none" lIns="0" tIns="0" rIns="0" bIns="0" rtlCol="0" anchor="t"/>
          <a:lstStyle/>
          <a:p>
            <a:pPr algn="ctr">
              <a:lnSpc>
                <a:spcPts val="4800"/>
              </a:lnSpc>
            </a:pPr>
            <a:r>
              <a:rPr lang="en-US" sz="3600" dirty="0">
                <a:latin typeface="Merriweather" pitchFamily="34" charset="0"/>
                <a:ea typeface="Merriweather" pitchFamily="34" charset="-122"/>
                <a:cs typeface="Merriweather" pitchFamily="34" charset="-120"/>
              </a:rPr>
              <a:t>distribution of numerical columns with churn information</a:t>
            </a:r>
            <a:endParaRPr lang="en-US" sz="3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494863" y="302497"/>
            <a:ext cx="7367587" cy="589359"/>
          </a:xfrm>
          <a:prstGeom prst="rect">
            <a:avLst/>
          </a:prstGeom>
          <a:noFill/>
          <a:ln/>
        </p:spPr>
        <p:txBody>
          <a:bodyPr wrap="none" lIns="0" tIns="0" rIns="0" bIns="0" rtlCol="0" anchor="t"/>
          <a:lstStyle/>
          <a:p>
            <a:pPr marL="0" indent="0">
              <a:lnSpc>
                <a:spcPts val="4600"/>
              </a:lnSpc>
              <a:buNone/>
            </a:pPr>
            <a:r>
              <a:rPr lang="en-US" sz="3700" b="1" dirty="0">
                <a:solidFill>
                  <a:srgbClr val="F5F0F0"/>
                </a:solidFill>
                <a:latin typeface="Merriweather" pitchFamily="34" charset="0"/>
                <a:ea typeface="Merriweather" pitchFamily="34" charset="-122"/>
                <a:cs typeface="Merriweather" pitchFamily="34" charset="-120"/>
              </a:rPr>
              <a:t>distribution of Categorical data</a:t>
            </a:r>
            <a:endParaRPr lang="en-US" sz="3700" dirty="0"/>
          </a:p>
        </p:txBody>
      </p:sp>
      <p:sp>
        <p:nvSpPr>
          <p:cNvPr id="3" name="Text 1"/>
          <p:cNvSpPr/>
          <p:nvPr/>
        </p:nvSpPr>
        <p:spPr>
          <a:xfrm>
            <a:off x="659963" y="868004"/>
            <a:ext cx="13310473" cy="301704"/>
          </a:xfrm>
          <a:prstGeom prst="rect">
            <a:avLst/>
          </a:prstGeom>
          <a:noFill/>
          <a:ln/>
        </p:spPr>
        <p:txBody>
          <a:bodyPr wrap="none" lIns="0" tIns="0" rIns="0" bIns="0" rtlCol="0" anchor="t"/>
          <a:lstStyle/>
          <a:p>
            <a:pPr marL="0" indent="0">
              <a:lnSpc>
                <a:spcPts val="2350"/>
              </a:lnSpc>
              <a:buNone/>
            </a:pPr>
            <a:r>
              <a:rPr lang="en-US" sz="1450" dirty="0">
                <a:solidFill>
                  <a:srgbClr val="E2E6E9"/>
                </a:solidFill>
                <a:latin typeface="Merriweather" pitchFamily="34" charset="0"/>
                <a:ea typeface="Merriweather" pitchFamily="34" charset="-122"/>
                <a:cs typeface="Merriweather" pitchFamily="34" charset="-120"/>
              </a:rPr>
              <a:t>This code creates pie charts to visualize the distribution of the first three categorical  columns  then the second Three in the dataset. </a:t>
            </a:r>
            <a:endParaRPr lang="en-US" sz="1450" dirty="0"/>
          </a:p>
        </p:txBody>
      </p:sp>
      <p:sp>
        <p:nvSpPr>
          <p:cNvPr id="4" name="Shape 2"/>
          <p:cNvSpPr/>
          <p:nvPr/>
        </p:nvSpPr>
        <p:spPr>
          <a:xfrm>
            <a:off x="659962" y="1309649"/>
            <a:ext cx="13310473" cy="2575322"/>
          </a:xfrm>
          <a:prstGeom prst="roundRect">
            <a:avLst>
              <a:gd name="adj" fmla="val 1464"/>
            </a:avLst>
          </a:prstGeom>
          <a:solidFill>
            <a:schemeClr val="tx1"/>
          </a:solidFill>
          <a:ln/>
        </p:spPr>
        <p:txBody>
          <a:bodyPr/>
          <a:lstStyle/>
          <a:p>
            <a:r>
              <a:rPr lang="en-US" b="0" dirty="0" err="1">
                <a:solidFill>
                  <a:srgbClr val="9CDCFE"/>
                </a:solidFill>
                <a:effectLst/>
                <a:latin typeface="Consolas" panose="020B0609020204030204" pitchFamily="49" charset="0"/>
              </a:rPr>
              <a:t>ig</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axes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subplots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figsize</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20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12</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facecolor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lightgray</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r>
            <a:br>
              <a:rPr lang="en-US" b="0" dirty="0">
                <a:solidFill>
                  <a:srgbClr val="CCCCCC"/>
                </a:solidFill>
                <a:effectLst/>
                <a:latin typeface="Consolas" panose="020B0609020204030204" pitchFamily="49" charset="0"/>
              </a:rPr>
            </a:br>
            <a:r>
              <a:rPr lang="en-US" b="0" dirty="0">
                <a:solidFill>
                  <a:srgbClr val="C586C0"/>
                </a:solidFill>
                <a:effectLst/>
                <a:latin typeface="Consolas" panose="020B0609020204030204" pitchFamily="49" charset="0"/>
              </a:rPr>
              <a:t>for</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column</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enumerate</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cat_columns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ax</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axes</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data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column</a:t>
            </a:r>
            <a:r>
              <a:rPr lang="en-US" b="0" dirty="0">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value_counts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ax</a:t>
            </a:r>
            <a:r>
              <a:rPr lang="en-US" b="0" dirty="0" err="1">
                <a:solidFill>
                  <a:srgbClr val="CCCCCC"/>
                </a:solidFill>
                <a:effectLst/>
                <a:latin typeface="Consolas" panose="020B0609020204030204" pitchFamily="49" charset="0"/>
              </a:rPr>
              <a:t>.pie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d</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values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autopct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569CD6"/>
                </a:solidFill>
                <a:effectLst/>
                <a:latin typeface="Consolas" panose="020B0609020204030204" pitchFamily="49" charset="0"/>
              </a:rPr>
              <a:t>%1.1f%%</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shadow</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ax</a:t>
            </a:r>
            <a:r>
              <a:rPr lang="en-US" b="0" dirty="0" err="1">
                <a:solidFill>
                  <a:srgbClr val="CCCCCC"/>
                </a:solidFill>
                <a:effectLst/>
                <a:latin typeface="Consolas" panose="020B0609020204030204" pitchFamily="49" charset="0"/>
              </a:rPr>
              <a:t>.set_title</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column</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ax</a:t>
            </a:r>
            <a:r>
              <a:rPr lang="en-US" b="0" dirty="0" err="1">
                <a:solidFill>
                  <a:srgbClr val="CCCCCC"/>
                </a:solidFill>
                <a:effectLst/>
                <a:latin typeface="Consolas" panose="020B0609020204030204" pitchFamily="49" charset="0"/>
              </a:rPr>
              <a:t>.legend</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d</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index</a:t>
            </a:r>
            <a:r>
              <a:rPr lang="en-US" b="0" dirty="0">
                <a:solidFill>
                  <a:srgbClr val="CCCCCC"/>
                </a:solidFill>
                <a:effectLst/>
                <a:latin typeface="Consolas" panose="020B0609020204030204" pitchFamily="49" charset="0"/>
              </a:rPr>
              <a:t>)</a:t>
            </a:r>
          </a:p>
        </p:txBody>
      </p:sp>
      <p:pic>
        <p:nvPicPr>
          <p:cNvPr id="7" name="Image 0" descr="preencoded.png"/>
          <p:cNvPicPr>
            <a:picLocks noChangeAspect="1"/>
          </p:cNvPicPr>
          <p:nvPr/>
        </p:nvPicPr>
        <p:blipFill>
          <a:blip r:embed="rId3"/>
          <a:stretch>
            <a:fillRect/>
          </a:stretch>
        </p:blipFill>
        <p:spPr>
          <a:xfrm>
            <a:off x="507259" y="4064000"/>
            <a:ext cx="13615882" cy="3644900"/>
          </a:xfrm>
          <a:prstGeom prst="rect">
            <a:avLst/>
          </a:prstGeom>
        </p:spPr>
      </p:pic>
      <p:pic>
        <p:nvPicPr>
          <p:cNvPr id="8" name="Picture 7">
            <a:extLst>
              <a:ext uri="{FF2B5EF4-FFF2-40B4-BE49-F238E27FC236}">
                <a16:creationId xmlns:a16="http://schemas.microsoft.com/office/drawing/2014/main" id="{4E1ED615-6389-5485-A409-F4747AE53C16}"/>
              </a:ext>
            </a:extLst>
          </p:cNvPr>
          <p:cNvPicPr>
            <a:picLocks noChangeAspect="1"/>
          </p:cNvPicPr>
          <p:nvPr/>
        </p:nvPicPr>
        <p:blipFill>
          <a:blip r:embed="rId4"/>
          <a:stretch>
            <a:fillRect/>
          </a:stretch>
        </p:blipFill>
        <p:spPr>
          <a:xfrm>
            <a:off x="12879586" y="7723160"/>
            <a:ext cx="1661604" cy="40024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494863" y="4066340"/>
            <a:ext cx="13970437" cy="4118558"/>
          </a:xfrm>
          <a:prstGeom prst="rect">
            <a:avLst/>
          </a:prstGeom>
        </p:spPr>
      </p:pic>
      <p:sp>
        <p:nvSpPr>
          <p:cNvPr id="4" name="Text 0">
            <a:extLst>
              <a:ext uri="{FF2B5EF4-FFF2-40B4-BE49-F238E27FC236}">
                <a16:creationId xmlns:a16="http://schemas.microsoft.com/office/drawing/2014/main" id="{B65D8909-CA7D-52E4-8586-27F5F8DCA7BD}"/>
              </a:ext>
            </a:extLst>
          </p:cNvPr>
          <p:cNvSpPr/>
          <p:nvPr/>
        </p:nvSpPr>
        <p:spPr>
          <a:xfrm>
            <a:off x="494863" y="302497"/>
            <a:ext cx="7367587" cy="589359"/>
          </a:xfrm>
          <a:prstGeom prst="rect">
            <a:avLst/>
          </a:prstGeom>
          <a:noFill/>
          <a:ln/>
        </p:spPr>
        <p:txBody>
          <a:bodyPr wrap="none" lIns="0" tIns="0" rIns="0" bIns="0" rtlCol="0" anchor="t"/>
          <a:lstStyle/>
          <a:p>
            <a:pPr marL="0" indent="0">
              <a:lnSpc>
                <a:spcPts val="4600"/>
              </a:lnSpc>
              <a:buNone/>
            </a:pPr>
            <a:r>
              <a:rPr lang="en-US" sz="3700" b="1" dirty="0">
                <a:solidFill>
                  <a:srgbClr val="F5F0F0"/>
                </a:solidFill>
                <a:latin typeface="Merriweather" pitchFamily="34" charset="0"/>
                <a:ea typeface="Merriweather" pitchFamily="34" charset="-122"/>
                <a:cs typeface="Merriweather" pitchFamily="34" charset="-120"/>
              </a:rPr>
              <a:t>distribution of Categorical data</a:t>
            </a:r>
            <a:endParaRPr lang="en-US" sz="3700" dirty="0"/>
          </a:p>
        </p:txBody>
      </p:sp>
      <p:sp>
        <p:nvSpPr>
          <p:cNvPr id="5" name="Text 1">
            <a:extLst>
              <a:ext uri="{FF2B5EF4-FFF2-40B4-BE49-F238E27FC236}">
                <a16:creationId xmlns:a16="http://schemas.microsoft.com/office/drawing/2014/main" id="{752EC35C-5388-A1FE-1F8F-09E4CAA81C8F}"/>
              </a:ext>
            </a:extLst>
          </p:cNvPr>
          <p:cNvSpPr/>
          <p:nvPr/>
        </p:nvSpPr>
        <p:spPr>
          <a:xfrm>
            <a:off x="659963" y="868004"/>
            <a:ext cx="13310473" cy="301704"/>
          </a:xfrm>
          <a:prstGeom prst="rect">
            <a:avLst/>
          </a:prstGeom>
          <a:noFill/>
          <a:ln/>
        </p:spPr>
        <p:txBody>
          <a:bodyPr wrap="none" lIns="0" tIns="0" rIns="0" bIns="0" rtlCol="0" anchor="t"/>
          <a:lstStyle/>
          <a:p>
            <a:pPr marL="0" indent="0">
              <a:lnSpc>
                <a:spcPts val="2350"/>
              </a:lnSpc>
              <a:buNone/>
            </a:pPr>
            <a:r>
              <a:rPr lang="en-US" sz="1450" dirty="0">
                <a:solidFill>
                  <a:srgbClr val="E2E6E9"/>
                </a:solidFill>
                <a:latin typeface="Merriweather" pitchFamily="34" charset="0"/>
                <a:ea typeface="Merriweather" pitchFamily="34" charset="-122"/>
                <a:cs typeface="Merriweather" pitchFamily="34" charset="-120"/>
              </a:rPr>
              <a:t>This code creates pie charts to visualize the distribution of the first three categorical  columns  then the second Three in the dataset. </a:t>
            </a:r>
            <a:endParaRPr lang="en-US" sz="1450" dirty="0"/>
          </a:p>
        </p:txBody>
      </p:sp>
      <p:sp>
        <p:nvSpPr>
          <p:cNvPr id="6" name="Shape 2">
            <a:extLst>
              <a:ext uri="{FF2B5EF4-FFF2-40B4-BE49-F238E27FC236}">
                <a16:creationId xmlns:a16="http://schemas.microsoft.com/office/drawing/2014/main" id="{DC0F1E44-A4D6-ED40-0D99-50F9D321BF5C}"/>
              </a:ext>
            </a:extLst>
          </p:cNvPr>
          <p:cNvSpPr/>
          <p:nvPr/>
        </p:nvSpPr>
        <p:spPr>
          <a:xfrm>
            <a:off x="659962" y="1330363"/>
            <a:ext cx="13310473" cy="2575322"/>
          </a:xfrm>
          <a:prstGeom prst="roundRect">
            <a:avLst>
              <a:gd name="adj" fmla="val 1464"/>
            </a:avLst>
          </a:prstGeom>
          <a:solidFill>
            <a:schemeClr val="tx1"/>
          </a:solidFill>
          <a:ln/>
        </p:spPr>
        <p:txBody>
          <a:bodyPr/>
          <a:lstStyle/>
          <a:p>
            <a:r>
              <a:rPr lang="en-US" b="0" dirty="0" err="1">
                <a:solidFill>
                  <a:srgbClr val="9CDCFE"/>
                </a:solidFill>
                <a:effectLst/>
                <a:latin typeface="Consolas" panose="020B0609020204030204" pitchFamily="49" charset="0"/>
              </a:rPr>
              <a:t>ig</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axes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subplots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figsize</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20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12</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facecolor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lightgray</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r>
            <a:br>
              <a:rPr lang="en-US" b="0" dirty="0">
                <a:solidFill>
                  <a:srgbClr val="CCCCCC"/>
                </a:solidFill>
                <a:effectLst/>
                <a:latin typeface="Consolas" panose="020B0609020204030204" pitchFamily="49" charset="0"/>
              </a:rPr>
            </a:br>
            <a:r>
              <a:rPr lang="en-US" b="0" dirty="0">
                <a:solidFill>
                  <a:srgbClr val="C586C0"/>
                </a:solidFill>
                <a:effectLst/>
                <a:latin typeface="Consolas" panose="020B0609020204030204" pitchFamily="49" charset="0"/>
              </a:rPr>
              <a:t>for</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column</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enumerate</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cat_columns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ax</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axes</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data</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column</a:t>
            </a:r>
            <a:r>
              <a:rPr lang="en-US" b="0" dirty="0">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value_counts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ax</a:t>
            </a:r>
            <a:r>
              <a:rPr lang="en-US" b="0" dirty="0" err="1">
                <a:solidFill>
                  <a:srgbClr val="CCCCCC"/>
                </a:solidFill>
                <a:effectLst/>
                <a:latin typeface="Consolas" panose="020B0609020204030204" pitchFamily="49" charset="0"/>
              </a:rPr>
              <a:t>.pie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d</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values</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autopct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569CD6"/>
                </a:solidFill>
                <a:effectLst/>
                <a:latin typeface="Consolas" panose="020B0609020204030204" pitchFamily="49" charset="0"/>
              </a:rPr>
              <a:t>%1.1f%%</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shadow</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ax</a:t>
            </a:r>
            <a:r>
              <a:rPr lang="en-US" b="0" dirty="0" err="1">
                <a:solidFill>
                  <a:srgbClr val="CCCCCC"/>
                </a:solidFill>
                <a:effectLst/>
                <a:latin typeface="Consolas" panose="020B0609020204030204" pitchFamily="49" charset="0"/>
              </a:rPr>
              <a:t>.set_title</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column</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ax</a:t>
            </a:r>
            <a:r>
              <a:rPr lang="en-US" b="0" dirty="0" err="1">
                <a:solidFill>
                  <a:srgbClr val="CCCCCC"/>
                </a:solidFill>
                <a:effectLst/>
                <a:latin typeface="Consolas" panose="020B0609020204030204" pitchFamily="49" charset="0"/>
              </a:rPr>
              <a:t>.legend</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d</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index</a:t>
            </a:r>
            <a:r>
              <a:rPr lang="en-US" b="0" dirty="0">
                <a:solidFill>
                  <a:srgbClr val="CCCCCC"/>
                </a:solidFill>
                <a:effectLst/>
                <a:latin typeface="Consolas" panose="020B0609020204030204" pitchFamily="49"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21A73-EEDF-4822-C6B9-B6D76836774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B70E353-B554-07A7-10B6-0A2F13F2B6E1}"/>
              </a:ext>
            </a:extLst>
          </p:cNvPr>
          <p:cNvSpPr/>
          <p:nvPr/>
        </p:nvSpPr>
        <p:spPr>
          <a:xfrm>
            <a:off x="986539" y="1187436"/>
            <a:ext cx="4927879" cy="771287"/>
          </a:xfrm>
          <a:prstGeom prst="rect">
            <a:avLst/>
          </a:prstGeom>
          <a:noFill/>
          <a:ln/>
        </p:spPr>
        <p:txBody>
          <a:bodyPr wrap="none" lIns="0" tIns="0" rIns="0" bIns="0" rtlCol="0" anchor="t"/>
          <a:lstStyle/>
          <a:p>
            <a:pPr marL="0" indent="0">
              <a:lnSpc>
                <a:spcPts val="6050"/>
              </a:lnSpc>
              <a:buNone/>
            </a:pPr>
            <a:r>
              <a:rPr lang="en-US" sz="4850" b="1" dirty="0">
                <a:solidFill>
                  <a:srgbClr val="F5F0F0"/>
                </a:solidFill>
                <a:latin typeface="Merriweather" pitchFamily="34" charset="0"/>
                <a:ea typeface="Merriweather" pitchFamily="34" charset="-122"/>
                <a:cs typeface="Merriweather" pitchFamily="34" charset="-120"/>
              </a:rPr>
              <a:t>Introduction</a:t>
            </a:r>
            <a:endParaRPr lang="en-US" sz="4850" dirty="0"/>
          </a:p>
        </p:txBody>
      </p:sp>
      <p:sp>
        <p:nvSpPr>
          <p:cNvPr id="15" name="Text 1">
            <a:extLst>
              <a:ext uri="{FF2B5EF4-FFF2-40B4-BE49-F238E27FC236}">
                <a16:creationId xmlns:a16="http://schemas.microsoft.com/office/drawing/2014/main" id="{1543C903-0FD9-6428-FB0A-EBFC8076FBFF}"/>
              </a:ext>
            </a:extLst>
          </p:cNvPr>
          <p:cNvSpPr/>
          <p:nvPr/>
        </p:nvSpPr>
        <p:spPr>
          <a:xfrm>
            <a:off x="908269" y="2462410"/>
            <a:ext cx="12813861" cy="3304779"/>
          </a:xfrm>
          <a:prstGeom prst="rect">
            <a:avLst/>
          </a:prstGeom>
          <a:noFill/>
          <a:ln/>
        </p:spPr>
        <p:txBody>
          <a:bodyPr wrap="square" lIns="0" tIns="0" rIns="0" bIns="0" rtlCol="0" anchor="t"/>
          <a:lstStyle/>
          <a:p>
            <a:pPr marL="0" indent="0">
              <a:lnSpc>
                <a:spcPts val="3100"/>
              </a:lnSpc>
              <a:buNone/>
            </a:pPr>
            <a:r>
              <a:rPr lang="en-US" sz="2000" dirty="0">
                <a:solidFill>
                  <a:srgbClr val="E2E6E9"/>
                </a:solidFill>
                <a:latin typeface="Merriweather" pitchFamily="34" charset="0"/>
                <a:ea typeface="Merriweather" pitchFamily="34" charset="-122"/>
                <a:cs typeface="Merriweather" pitchFamily="34" charset="-120"/>
              </a:rPr>
              <a:t>In today's competitive business landscape, predicting customer churn is crucial for maintaining a loyal client base and driving growth. By identifying customers at risk of leaving, businesses can implement proactive strategies to retain them. This project leverages machine learning techniques to develop predictive models that classify the likelihood of customer churn based on demographic, transactional, and engagement data.</a:t>
            </a:r>
            <a:endParaRPr lang="ar-EG" sz="2000" dirty="0">
              <a:solidFill>
                <a:srgbClr val="E2E6E9"/>
              </a:solidFill>
              <a:latin typeface="Merriweather" pitchFamily="34" charset="0"/>
              <a:ea typeface="Merriweather" pitchFamily="34" charset="-122"/>
              <a:cs typeface="Merriweather" pitchFamily="34" charset="-120"/>
            </a:endParaRPr>
          </a:p>
          <a:p>
            <a:pPr marL="0" indent="0">
              <a:lnSpc>
                <a:spcPts val="3100"/>
              </a:lnSpc>
              <a:buNone/>
            </a:pPr>
            <a:r>
              <a:rPr lang="en-US" sz="2000" dirty="0">
                <a:solidFill>
                  <a:srgbClr val="E2E6E9"/>
                </a:solidFill>
                <a:latin typeface="Merriweather" pitchFamily="34" charset="0"/>
                <a:ea typeface="Merriweather" pitchFamily="34" charset="-122"/>
                <a:cs typeface="Merriweather" pitchFamily="34" charset="-120"/>
              </a:rPr>
              <a:t>Focusing on the highly competitive banking sector, this presentation provides an in-depth analysis of credit card churn using a comprehensive dataset from Kaggle, offering insights into customer behavior and retention strategies.</a:t>
            </a:r>
            <a:endParaRPr lang="en-US" sz="2000" dirty="0"/>
          </a:p>
        </p:txBody>
      </p:sp>
      <p:pic>
        <p:nvPicPr>
          <p:cNvPr id="3" name="Picture 2">
            <a:extLst>
              <a:ext uri="{FF2B5EF4-FFF2-40B4-BE49-F238E27FC236}">
                <a16:creationId xmlns:a16="http://schemas.microsoft.com/office/drawing/2014/main" id="{AA553637-2D3F-C105-7711-E84F4AAB087A}"/>
              </a:ext>
            </a:extLst>
          </p:cNvPr>
          <p:cNvPicPr>
            <a:picLocks noChangeAspect="1"/>
          </p:cNvPicPr>
          <p:nvPr/>
        </p:nvPicPr>
        <p:blipFill>
          <a:blip r:embed="rId3"/>
          <a:stretch>
            <a:fillRect/>
          </a:stretch>
        </p:blipFill>
        <p:spPr>
          <a:xfrm>
            <a:off x="12682062" y="7762518"/>
            <a:ext cx="1948338" cy="469308"/>
          </a:xfrm>
          <a:prstGeom prst="rect">
            <a:avLst/>
          </a:prstGeom>
        </p:spPr>
      </p:pic>
    </p:spTree>
    <p:extLst>
      <p:ext uri="{BB962C8B-B14F-4D97-AF65-F5344CB8AC3E}">
        <p14:creationId xmlns:p14="http://schemas.microsoft.com/office/powerpoint/2010/main" val="17753817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659963" y="518517"/>
            <a:ext cx="8360688" cy="589359"/>
          </a:xfrm>
          <a:prstGeom prst="rect">
            <a:avLst/>
          </a:prstGeom>
          <a:noFill/>
          <a:ln/>
        </p:spPr>
        <p:txBody>
          <a:bodyPr wrap="none" lIns="0" tIns="0" rIns="0" bIns="0" rtlCol="0" anchor="t"/>
          <a:lstStyle/>
          <a:p>
            <a:pPr marL="0" indent="0">
              <a:lnSpc>
                <a:spcPts val="4600"/>
              </a:lnSpc>
              <a:buNone/>
            </a:pPr>
            <a:r>
              <a:rPr lang="en-US" sz="3700" dirty="0">
                <a:solidFill>
                  <a:srgbClr val="F5F0F0"/>
                </a:solidFill>
                <a:latin typeface="Merriweather" pitchFamily="34" charset="0"/>
                <a:ea typeface="Merriweather" pitchFamily="34" charset="-122"/>
                <a:cs typeface="Merriweather" pitchFamily="34" charset="-120"/>
              </a:rPr>
              <a:t>Numerical Features by Churn Status</a:t>
            </a:r>
            <a:endParaRPr lang="en-US" sz="3700" dirty="0"/>
          </a:p>
        </p:txBody>
      </p:sp>
      <p:sp>
        <p:nvSpPr>
          <p:cNvPr id="3" name="Text 1"/>
          <p:cNvSpPr/>
          <p:nvPr/>
        </p:nvSpPr>
        <p:spPr>
          <a:xfrm>
            <a:off x="659963" y="1484948"/>
            <a:ext cx="13310473" cy="301704"/>
          </a:xfrm>
          <a:prstGeom prst="rect">
            <a:avLst/>
          </a:prstGeom>
          <a:noFill/>
          <a:ln/>
        </p:spPr>
        <p:txBody>
          <a:bodyPr wrap="none" lIns="0" tIns="0" rIns="0" bIns="0" rtlCol="0" anchor="t"/>
          <a:lstStyle/>
          <a:p>
            <a:pPr marL="0" indent="0">
              <a:lnSpc>
                <a:spcPts val="2350"/>
              </a:lnSpc>
              <a:buNone/>
            </a:pPr>
            <a:r>
              <a:rPr lang="en-US" sz="1450" dirty="0">
                <a:solidFill>
                  <a:srgbClr val="E2E6E9"/>
                </a:solidFill>
                <a:latin typeface="Merriweather" pitchFamily="34" charset="0"/>
                <a:ea typeface="Merriweather" pitchFamily="34" charset="-122"/>
                <a:cs typeface="Merriweather" pitchFamily="34" charset="-120"/>
              </a:rPr>
              <a:t>This code creates bar plots to compare the mean values of numerical features by churn status</a:t>
            </a:r>
            <a:endParaRPr lang="en-US" sz="1450" dirty="0"/>
          </a:p>
        </p:txBody>
      </p:sp>
      <p:sp>
        <p:nvSpPr>
          <p:cNvPr id="4" name="Shape 2"/>
          <p:cNvSpPr/>
          <p:nvPr/>
        </p:nvSpPr>
        <p:spPr>
          <a:xfrm>
            <a:off x="659963" y="1998702"/>
            <a:ext cx="13310473" cy="5713333"/>
          </a:xfrm>
          <a:prstGeom prst="roundRect">
            <a:avLst>
              <a:gd name="adj" fmla="val 1386"/>
            </a:avLst>
          </a:prstGeom>
          <a:solidFill>
            <a:schemeClr val="tx1"/>
          </a:solidFill>
          <a:ln/>
        </p:spPr>
        <p:txBody>
          <a:bodyPr/>
          <a:lstStyle/>
          <a:p>
            <a:r>
              <a:rPr lang="en-US" b="0">
                <a:solidFill>
                  <a:srgbClr val="9CDCFE"/>
                </a:solidFill>
                <a:effectLst/>
                <a:latin typeface="Consolas" panose="020B0609020204030204" pitchFamily="49" charset="0"/>
              </a:rPr>
              <a:t>fig</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axes</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rgbClr val="4EC9B0"/>
                </a:solidFill>
                <a:effectLst/>
                <a:latin typeface="Consolas" panose="020B0609020204030204" pitchFamily="49" charset="0"/>
              </a:rPr>
              <a:t>plt</a:t>
            </a:r>
            <a:r>
              <a:rPr lang="en-US" b="0">
                <a:solidFill>
                  <a:srgbClr val="CCCCCC"/>
                </a:solidFill>
                <a:effectLst/>
                <a:latin typeface="Consolas" panose="020B0609020204030204" pitchFamily="49" charset="0"/>
              </a:rPr>
              <a:t>.</a:t>
            </a:r>
            <a:r>
              <a:rPr lang="en-US" b="0">
                <a:solidFill>
                  <a:srgbClr val="DCDCAA"/>
                </a:solidFill>
                <a:effectLst/>
                <a:latin typeface="Consolas" panose="020B0609020204030204" pitchFamily="49" charset="0"/>
              </a:rPr>
              <a:t>subplots</a:t>
            </a:r>
            <a:r>
              <a:rPr lang="en-US" b="0">
                <a:solidFill>
                  <a:srgbClr val="CCCCCC"/>
                </a:solidFill>
                <a:effectLst/>
                <a:latin typeface="Consolas" panose="020B0609020204030204" pitchFamily="49" charset="0"/>
              </a:rPr>
              <a:t>(</a:t>
            </a:r>
            <a:r>
              <a:rPr lang="en-US" b="0">
                <a:solidFill>
                  <a:srgbClr val="B5CEA8"/>
                </a:solidFill>
                <a:effectLst/>
                <a:latin typeface="Consolas" panose="020B0609020204030204" pitchFamily="49" charset="0"/>
              </a:rPr>
              <a:t>14</a:t>
            </a:r>
            <a:r>
              <a:rPr lang="en-US" b="0">
                <a:solidFill>
                  <a:srgbClr val="CCCCCC"/>
                </a:solidFill>
                <a:effectLst/>
                <a:latin typeface="Consolas" panose="020B0609020204030204" pitchFamily="49" charset="0"/>
              </a:rPr>
              <a:t>, </a:t>
            </a:r>
            <a:r>
              <a:rPr lang="en-US" b="0">
                <a:solidFill>
                  <a:srgbClr val="B5CEA8"/>
                </a:solidFill>
                <a:effectLst/>
                <a:latin typeface="Consolas" panose="020B0609020204030204" pitchFamily="49" charset="0"/>
              </a:rPr>
              <a:t>1</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figsize</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a:t>
            </a:r>
            <a:r>
              <a:rPr lang="en-US" b="0">
                <a:solidFill>
                  <a:srgbClr val="B5CEA8"/>
                </a:solidFill>
                <a:effectLst/>
                <a:latin typeface="Consolas" panose="020B0609020204030204" pitchFamily="49" charset="0"/>
              </a:rPr>
              <a:t>8</a:t>
            </a:r>
            <a:r>
              <a:rPr lang="en-US" b="0">
                <a:solidFill>
                  <a:srgbClr val="CCCCCC"/>
                </a:solidFill>
                <a:effectLst/>
                <a:latin typeface="Consolas" panose="020B0609020204030204" pitchFamily="49" charset="0"/>
              </a:rPr>
              <a:t>, </a:t>
            </a:r>
            <a:r>
              <a:rPr lang="en-US" b="0">
                <a:solidFill>
                  <a:srgbClr val="B5CEA8"/>
                </a:solidFill>
                <a:effectLst/>
                <a:latin typeface="Consolas" panose="020B0609020204030204" pitchFamily="49" charset="0"/>
              </a:rPr>
              <a:t>44</a:t>
            </a:r>
            <a:r>
              <a:rPr lang="en-US" b="0">
                <a:solidFill>
                  <a:srgbClr val="CCCCCC"/>
                </a:solidFill>
                <a:effectLst/>
                <a:latin typeface="Consolas" panose="020B0609020204030204" pitchFamily="49" charset="0"/>
              </a:rPr>
              <a:t>))</a:t>
            </a:r>
          </a:p>
          <a:p>
            <a:r>
              <a:rPr lang="en-US" b="0">
                <a:solidFill>
                  <a:srgbClr val="9CDCFE"/>
                </a:solidFill>
                <a:effectLst/>
                <a:latin typeface="Consolas" panose="020B0609020204030204" pitchFamily="49" charset="0"/>
              </a:rPr>
              <a:t>important_columns</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'Credit_Limit'</a:t>
            </a:r>
            <a:r>
              <a:rPr lang="en-US" b="0">
                <a:solidFill>
                  <a:srgbClr val="CCCCCC"/>
                </a:solidFill>
                <a:effectLst/>
                <a:latin typeface="Consolas" panose="020B0609020204030204" pitchFamily="49" charset="0"/>
              </a:rPr>
              <a:t>,</a:t>
            </a:r>
          </a:p>
          <a:p>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'Total_Revolving_Bal'</a:t>
            </a:r>
            <a:r>
              <a:rPr lang="en-US" b="0">
                <a:solidFill>
                  <a:srgbClr val="CCCCCC"/>
                </a:solidFill>
                <a:effectLst/>
                <a:latin typeface="Consolas" panose="020B0609020204030204" pitchFamily="49" charset="0"/>
              </a:rPr>
              <a:t>,</a:t>
            </a:r>
          </a:p>
          <a:p>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'Avg_Open_To_Buy'</a:t>
            </a:r>
            <a:r>
              <a:rPr lang="en-US" b="0">
                <a:solidFill>
                  <a:srgbClr val="CCCCCC"/>
                </a:solidFill>
                <a:effectLst/>
                <a:latin typeface="Consolas" panose="020B0609020204030204" pitchFamily="49" charset="0"/>
              </a:rPr>
              <a:t>,</a:t>
            </a:r>
          </a:p>
          <a:p>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'Total_Trans_Amt'</a:t>
            </a:r>
            <a:r>
              <a:rPr lang="en-US" b="0">
                <a:solidFill>
                  <a:srgbClr val="CCCCCC"/>
                </a:solidFill>
                <a:effectLst/>
                <a:latin typeface="Consolas" panose="020B0609020204030204" pitchFamily="49" charset="0"/>
              </a:rPr>
              <a:t>,</a:t>
            </a:r>
          </a:p>
          <a:p>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'Total_Trans_Ct'</a:t>
            </a:r>
            <a:r>
              <a:rPr lang="en-US" b="0">
                <a:solidFill>
                  <a:srgbClr val="CCCCCC"/>
                </a:solidFill>
                <a:effectLst/>
                <a:latin typeface="Consolas" panose="020B0609020204030204" pitchFamily="49" charset="0"/>
              </a:rPr>
              <a:t>,</a:t>
            </a:r>
          </a:p>
          <a:p>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'Months_on_book'</a:t>
            </a:r>
            <a:endParaRPr lang="en-US" b="0">
              <a:solidFill>
                <a:srgbClr val="CCCCCC"/>
              </a:solidFill>
              <a:effectLst/>
              <a:latin typeface="Consolas" panose="020B0609020204030204" pitchFamily="49" charset="0"/>
            </a:endParaRPr>
          </a:p>
          <a:p>
            <a:r>
              <a:rPr lang="en-US" b="0">
                <a:solidFill>
                  <a:srgbClr val="CCCCCC"/>
                </a:solidFill>
                <a:effectLst/>
                <a:latin typeface="Consolas" panose="020B0609020204030204" pitchFamily="49" charset="0"/>
              </a:rPr>
              <a:t>]</a:t>
            </a:r>
          </a:p>
          <a:p>
            <a:r>
              <a:rPr lang="en-US" b="0">
                <a:solidFill>
                  <a:srgbClr val="CCCCCC"/>
                </a:solidFill>
                <a:effectLst/>
                <a:latin typeface="Consolas" panose="020B0609020204030204" pitchFamily="49" charset="0"/>
              </a:rPr>
              <a:t/>
            </a:r>
            <a:br>
              <a:rPr lang="en-US" b="0">
                <a:solidFill>
                  <a:srgbClr val="CCCCCC"/>
                </a:solidFill>
                <a:effectLst/>
                <a:latin typeface="Consolas" panose="020B0609020204030204" pitchFamily="49" charset="0"/>
              </a:rPr>
            </a:br>
            <a:r>
              <a:rPr lang="en-US" b="0">
                <a:solidFill>
                  <a:srgbClr val="C586C0"/>
                </a:solidFill>
                <a:effectLst/>
                <a:latin typeface="Consolas" panose="020B0609020204030204" pitchFamily="49" charset="0"/>
              </a:rPr>
              <a:t>for</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i</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col</a:t>
            </a:r>
            <a:r>
              <a:rPr lang="en-US" b="0">
                <a:solidFill>
                  <a:srgbClr val="CCCCCC"/>
                </a:solidFill>
                <a:effectLst/>
                <a:latin typeface="Consolas" panose="020B0609020204030204" pitchFamily="49" charset="0"/>
              </a:rPr>
              <a:t> </a:t>
            </a:r>
            <a:r>
              <a:rPr lang="en-US" b="0">
                <a:solidFill>
                  <a:srgbClr val="C586C0"/>
                </a:solidFill>
                <a:effectLst/>
                <a:latin typeface="Consolas" panose="020B0609020204030204" pitchFamily="49" charset="0"/>
              </a:rPr>
              <a:t>in</a:t>
            </a:r>
            <a:r>
              <a:rPr lang="en-US" b="0">
                <a:solidFill>
                  <a:srgbClr val="CCCCCC"/>
                </a:solidFill>
                <a:effectLst/>
                <a:latin typeface="Consolas" panose="020B0609020204030204" pitchFamily="49" charset="0"/>
              </a:rPr>
              <a:t> </a:t>
            </a:r>
            <a:r>
              <a:rPr lang="en-US" b="0">
                <a:solidFill>
                  <a:srgbClr val="4EC9B0"/>
                </a:solidFill>
                <a:effectLst/>
                <a:latin typeface="Consolas" panose="020B0609020204030204" pitchFamily="49" charset="0"/>
              </a:rPr>
              <a:t>enumerate</a:t>
            </a:r>
            <a:r>
              <a:rPr lang="en-US" b="0">
                <a:solidFill>
                  <a:srgbClr val="CCCCCC"/>
                </a:solidFill>
                <a:effectLst/>
                <a:latin typeface="Consolas" panose="020B0609020204030204" pitchFamily="49" charset="0"/>
              </a:rPr>
              <a:t>(</a:t>
            </a:r>
            <a:r>
              <a:rPr lang="en-US" b="0">
                <a:solidFill>
                  <a:srgbClr val="9CDCFE"/>
                </a:solidFill>
                <a:effectLst/>
                <a:latin typeface="Consolas" panose="020B0609020204030204" pitchFamily="49" charset="0"/>
              </a:rPr>
              <a:t>numerical_columns</a:t>
            </a:r>
            <a:r>
              <a:rPr lang="en-US" b="0">
                <a:solidFill>
                  <a:srgbClr val="CCCCCC"/>
                </a:solidFill>
                <a:effectLst/>
                <a:latin typeface="Consolas" panose="020B0609020204030204" pitchFamily="49" charset="0"/>
              </a:rPr>
              <a:t>):</a:t>
            </a:r>
          </a:p>
          <a:p>
            <a:r>
              <a:rPr lang="en-US" b="0">
                <a:solidFill>
                  <a:srgbClr val="CCCCCC"/>
                </a:solidFill>
                <a:effectLst/>
                <a:latin typeface="Consolas" panose="020B0609020204030204" pitchFamily="49" charset="0"/>
              </a:rPr>
              <a:t>    </a:t>
            </a:r>
            <a:r>
              <a:rPr lang="en-US" b="0">
                <a:solidFill>
                  <a:srgbClr val="4EC9B0"/>
                </a:solidFill>
                <a:effectLst/>
                <a:latin typeface="Consolas" panose="020B0609020204030204" pitchFamily="49" charset="0"/>
              </a:rPr>
              <a:t>sns</a:t>
            </a:r>
            <a:r>
              <a:rPr lang="en-US" b="0">
                <a:solidFill>
                  <a:srgbClr val="CCCCCC"/>
                </a:solidFill>
                <a:effectLst/>
                <a:latin typeface="Consolas" panose="020B0609020204030204" pitchFamily="49" charset="0"/>
              </a:rPr>
              <a:t>.</a:t>
            </a:r>
            <a:r>
              <a:rPr lang="en-US" b="0">
                <a:solidFill>
                  <a:srgbClr val="DCDCAA"/>
                </a:solidFill>
                <a:effectLst/>
                <a:latin typeface="Consolas" panose="020B0609020204030204" pitchFamily="49" charset="0"/>
              </a:rPr>
              <a:t>barplot</a:t>
            </a:r>
            <a:r>
              <a:rPr lang="en-US" b="0">
                <a:solidFill>
                  <a:srgbClr val="CCCCCC"/>
                </a:solidFill>
                <a:effectLst/>
                <a:latin typeface="Consolas" panose="020B0609020204030204" pitchFamily="49" charset="0"/>
              </a:rPr>
              <a:t>(</a:t>
            </a:r>
            <a:r>
              <a:rPr lang="en-US" b="0">
                <a:solidFill>
                  <a:srgbClr val="9CDCFE"/>
                </a:solidFill>
                <a:effectLst/>
                <a:latin typeface="Consolas" panose="020B0609020204030204" pitchFamily="49" charset="0"/>
              </a:rPr>
              <a:t>data</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data</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x</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'Attrition_Flag'</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y</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col</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ax</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axes</a:t>
            </a:r>
            <a:r>
              <a:rPr lang="en-US" b="0">
                <a:solidFill>
                  <a:srgbClr val="CCCCCC"/>
                </a:solidFill>
                <a:effectLst/>
                <a:latin typeface="Consolas" panose="020B0609020204030204" pitchFamily="49" charset="0"/>
              </a:rPr>
              <a:t>[</a:t>
            </a:r>
            <a:r>
              <a:rPr lang="en-US" b="0">
                <a:solidFill>
                  <a:srgbClr val="9CDCFE"/>
                </a:solidFill>
                <a:effectLst/>
                <a:latin typeface="Consolas" panose="020B0609020204030204" pitchFamily="49" charset="0"/>
              </a:rPr>
              <a:t>i</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palette</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'GnBu'</a:t>
            </a:r>
            <a:r>
              <a:rPr lang="en-US" b="0">
                <a:solidFill>
                  <a:srgbClr val="CCCCCC"/>
                </a:solidFill>
                <a:effectLst/>
                <a:latin typeface="Consolas" panose="020B0609020204030204" pitchFamily="49" charset="0"/>
              </a:rPr>
              <a:t>)</a:t>
            </a:r>
          </a:p>
          <a:p>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axes</a:t>
            </a:r>
            <a:r>
              <a:rPr lang="en-US" b="0">
                <a:solidFill>
                  <a:srgbClr val="CCCCCC"/>
                </a:solidFill>
                <a:effectLst/>
                <a:latin typeface="Consolas" panose="020B0609020204030204" pitchFamily="49" charset="0"/>
              </a:rPr>
              <a:t>[</a:t>
            </a:r>
            <a:r>
              <a:rPr lang="en-US" b="0">
                <a:solidFill>
                  <a:srgbClr val="9CDCFE"/>
                </a:solidFill>
                <a:effectLst/>
                <a:latin typeface="Consolas" panose="020B0609020204030204" pitchFamily="49" charset="0"/>
              </a:rPr>
              <a:t>i</a:t>
            </a:r>
            <a:r>
              <a:rPr lang="en-US" b="0">
                <a:solidFill>
                  <a:srgbClr val="CCCCCC"/>
                </a:solidFill>
                <a:effectLst/>
                <a:latin typeface="Consolas" panose="020B0609020204030204" pitchFamily="49" charset="0"/>
              </a:rPr>
              <a:t>].set_title(</a:t>
            </a:r>
            <a:r>
              <a:rPr lang="en-US" b="0">
                <a:solidFill>
                  <a:srgbClr val="569CD6"/>
                </a:solidFill>
                <a:effectLst/>
                <a:latin typeface="Consolas" panose="020B0609020204030204" pitchFamily="49" charset="0"/>
              </a:rPr>
              <a:t>f</a:t>
            </a:r>
            <a:r>
              <a:rPr lang="en-US" b="0">
                <a:solidFill>
                  <a:srgbClr val="CE9178"/>
                </a:solidFill>
                <a:effectLst/>
                <a:latin typeface="Consolas" panose="020B0609020204030204" pitchFamily="49" charset="0"/>
              </a:rPr>
              <a:t>'Mean of </a:t>
            </a:r>
            <a:r>
              <a:rPr lang="en-US" b="0">
                <a:solidFill>
                  <a:srgbClr val="569CD6"/>
                </a:solidFill>
                <a:effectLst/>
                <a:latin typeface="Consolas" panose="020B0609020204030204" pitchFamily="49" charset="0"/>
              </a:rPr>
              <a:t>{</a:t>
            </a:r>
            <a:r>
              <a:rPr lang="en-US" b="0">
                <a:solidFill>
                  <a:srgbClr val="9CDCFE"/>
                </a:solidFill>
                <a:effectLst/>
                <a:latin typeface="Consolas" panose="020B0609020204030204" pitchFamily="49" charset="0"/>
              </a:rPr>
              <a:t>col</a:t>
            </a:r>
            <a:r>
              <a:rPr lang="en-US" b="0">
                <a:solidFill>
                  <a:srgbClr val="569CD6"/>
                </a:solidFill>
                <a:effectLst/>
                <a:latin typeface="Consolas" panose="020B0609020204030204" pitchFamily="49" charset="0"/>
              </a:rPr>
              <a:t>}</a:t>
            </a:r>
            <a:r>
              <a:rPr lang="en-US" b="0">
                <a:solidFill>
                  <a:srgbClr val="CE9178"/>
                </a:solidFill>
                <a:effectLst/>
                <a:latin typeface="Consolas" panose="020B0609020204030204" pitchFamily="49" charset="0"/>
              </a:rPr>
              <a:t> by Churn'</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fontsize</a:t>
            </a:r>
            <a:r>
              <a:rPr lang="en-US" b="0">
                <a:solidFill>
                  <a:srgbClr val="D4D4D4"/>
                </a:solidFill>
                <a:effectLst/>
                <a:latin typeface="Consolas" panose="020B0609020204030204" pitchFamily="49" charset="0"/>
              </a:rPr>
              <a:t>=</a:t>
            </a:r>
            <a:r>
              <a:rPr lang="en-US" b="0">
                <a:solidFill>
                  <a:srgbClr val="B5CEA8"/>
                </a:solidFill>
                <a:effectLst/>
                <a:latin typeface="Consolas" panose="020B0609020204030204" pitchFamily="49" charset="0"/>
              </a:rPr>
              <a:t>12</a:t>
            </a:r>
            <a:r>
              <a:rPr lang="en-US" b="0">
                <a:solidFill>
                  <a:srgbClr val="CCCCCC"/>
                </a:solidFill>
                <a:effectLst/>
                <a:latin typeface="Consolas" panose="020B0609020204030204" pitchFamily="49" charset="0"/>
              </a:rPr>
              <a:t>)</a:t>
            </a:r>
          </a:p>
          <a:p>
            <a:r>
              <a:rPr lang="en-US" b="0">
                <a:solidFill>
                  <a:srgbClr val="CCCCCC"/>
                </a:solidFill>
                <a:effectLst/>
                <a:latin typeface="Consolas" panose="020B0609020204030204" pitchFamily="49" charset="0"/>
              </a:rPr>
              <a:t/>
            </a:r>
            <a:br>
              <a:rPr lang="en-US" b="0">
                <a:solidFill>
                  <a:srgbClr val="CCCCCC"/>
                </a:solidFill>
                <a:effectLst/>
                <a:latin typeface="Consolas" panose="020B0609020204030204" pitchFamily="49" charset="0"/>
              </a:rPr>
            </a:br>
            <a:r>
              <a:rPr lang="en-US" b="0">
                <a:solidFill>
                  <a:srgbClr val="9CDCFE"/>
                </a:solidFill>
                <a:effectLst/>
                <a:latin typeface="Consolas" panose="020B0609020204030204" pitchFamily="49" charset="0"/>
              </a:rPr>
              <a:t>fig</a:t>
            </a:r>
            <a:r>
              <a:rPr lang="en-US" b="0">
                <a:solidFill>
                  <a:srgbClr val="CCCCCC"/>
                </a:solidFill>
                <a:effectLst/>
                <a:latin typeface="Consolas" panose="020B0609020204030204" pitchFamily="49" charset="0"/>
              </a:rPr>
              <a:t>.</a:t>
            </a:r>
            <a:r>
              <a:rPr lang="en-US" b="0">
                <a:solidFill>
                  <a:srgbClr val="DCDCAA"/>
                </a:solidFill>
                <a:effectLst/>
                <a:latin typeface="Consolas" panose="020B0609020204030204" pitchFamily="49" charset="0"/>
              </a:rPr>
              <a:t>suptitle</a:t>
            </a:r>
            <a:r>
              <a:rPr lang="en-US" b="0">
                <a:solidFill>
                  <a:srgbClr val="CCCCCC"/>
                </a:solidFill>
                <a:effectLst/>
                <a:latin typeface="Consolas" panose="020B0609020204030204" pitchFamily="49" charset="0"/>
              </a:rPr>
              <a:t>(</a:t>
            </a:r>
            <a:r>
              <a:rPr lang="en-US" b="0">
                <a:solidFill>
                  <a:srgbClr val="CE9178"/>
                </a:solidFill>
                <a:effectLst/>
                <a:latin typeface="Consolas" panose="020B0609020204030204" pitchFamily="49" charset="0"/>
              </a:rPr>
              <a:t>'Comparison of Numerical Features by Churn Status'</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fontsize</a:t>
            </a:r>
            <a:r>
              <a:rPr lang="en-US" b="0">
                <a:solidFill>
                  <a:srgbClr val="D4D4D4"/>
                </a:solidFill>
                <a:effectLst/>
                <a:latin typeface="Consolas" panose="020B0609020204030204" pitchFamily="49" charset="0"/>
              </a:rPr>
              <a:t>=</a:t>
            </a:r>
            <a:r>
              <a:rPr lang="en-US" b="0">
                <a:solidFill>
                  <a:srgbClr val="B5CEA8"/>
                </a:solidFill>
                <a:effectLst/>
                <a:latin typeface="Consolas" panose="020B0609020204030204" pitchFamily="49" charset="0"/>
              </a:rPr>
              <a:t>16</a:t>
            </a:r>
            <a:r>
              <a:rPr lang="en-US" b="0">
                <a:solidFill>
                  <a:srgbClr val="CCCCCC"/>
                </a:solidFill>
                <a:effectLst/>
                <a:latin typeface="Consolas" panose="020B0609020204030204" pitchFamily="49" charset="0"/>
              </a:rPr>
              <a:t> , </a:t>
            </a:r>
            <a:r>
              <a:rPr lang="en-US" b="0">
                <a:solidFill>
                  <a:srgbClr val="9CDCFE"/>
                </a:solidFill>
                <a:effectLst/>
                <a:latin typeface="Consolas" panose="020B0609020204030204" pitchFamily="49" charset="0"/>
              </a:rPr>
              <a:t>y</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B5CEA8"/>
                </a:solidFill>
                <a:effectLst/>
                <a:latin typeface="Consolas" panose="020B0609020204030204" pitchFamily="49" charset="0"/>
              </a:rPr>
              <a:t>1</a:t>
            </a:r>
            <a:r>
              <a:rPr lang="en-US" b="0">
                <a:solidFill>
                  <a:srgbClr val="CCCCCC"/>
                </a:solidFill>
                <a:effectLst/>
                <a:latin typeface="Consolas" panose="020B0609020204030204" pitchFamily="49" charset="0"/>
              </a:rPr>
              <a:t>)</a:t>
            </a:r>
          </a:p>
          <a:p>
            <a:r>
              <a:rPr lang="en-US" b="0">
                <a:solidFill>
                  <a:srgbClr val="CCCCCC"/>
                </a:solidFill>
                <a:effectLst/>
                <a:latin typeface="Consolas" panose="020B0609020204030204" pitchFamily="49" charset="0"/>
              </a:rPr>
              <a:t/>
            </a:r>
            <a:br>
              <a:rPr lang="en-US" b="0">
                <a:solidFill>
                  <a:srgbClr val="CCCCCC"/>
                </a:solidFill>
                <a:effectLst/>
                <a:latin typeface="Consolas" panose="020B0609020204030204" pitchFamily="49" charset="0"/>
              </a:rPr>
            </a:br>
            <a:r>
              <a:rPr lang="en-US" b="0">
                <a:solidFill>
                  <a:srgbClr val="4EC9B0"/>
                </a:solidFill>
                <a:effectLst/>
                <a:latin typeface="Consolas" panose="020B0609020204030204" pitchFamily="49" charset="0"/>
              </a:rPr>
              <a:t>plt</a:t>
            </a:r>
            <a:r>
              <a:rPr lang="en-US" b="0">
                <a:solidFill>
                  <a:srgbClr val="CCCCCC"/>
                </a:solidFill>
                <a:effectLst/>
                <a:latin typeface="Consolas" panose="020B0609020204030204" pitchFamily="49" charset="0"/>
              </a:rPr>
              <a:t>.</a:t>
            </a:r>
            <a:r>
              <a:rPr lang="en-US" b="0">
                <a:solidFill>
                  <a:srgbClr val="DCDCAA"/>
                </a:solidFill>
                <a:effectLst/>
                <a:latin typeface="Consolas" panose="020B0609020204030204" pitchFamily="49" charset="0"/>
              </a:rPr>
              <a:t>tight_layout</a:t>
            </a:r>
            <a:r>
              <a:rPr lang="en-US" b="0">
                <a:solidFill>
                  <a:srgbClr val="CCCCCC"/>
                </a:solidFill>
                <a:effectLst/>
                <a:latin typeface="Consolas" panose="020B0609020204030204" pitchFamily="49" charset="0"/>
              </a:rPr>
              <a:t>()</a:t>
            </a:r>
          </a:p>
          <a:p>
            <a:r>
              <a:rPr lang="en-US" b="0">
                <a:solidFill>
                  <a:srgbClr val="4EC9B0"/>
                </a:solidFill>
                <a:effectLst/>
                <a:latin typeface="Consolas" panose="020B0609020204030204" pitchFamily="49" charset="0"/>
              </a:rPr>
              <a:t>plt</a:t>
            </a:r>
            <a:r>
              <a:rPr lang="en-US" b="0">
                <a:solidFill>
                  <a:srgbClr val="CCCCCC"/>
                </a:solidFill>
                <a:effectLst/>
                <a:latin typeface="Consolas" panose="020B0609020204030204" pitchFamily="49" charset="0"/>
              </a:rPr>
              <a:t>.</a:t>
            </a:r>
            <a:r>
              <a:rPr lang="en-US" b="0">
                <a:solidFill>
                  <a:srgbClr val="DCDCAA"/>
                </a:solidFill>
                <a:effectLst/>
                <a:latin typeface="Consolas" panose="020B0609020204030204" pitchFamily="49" charset="0"/>
              </a:rPr>
              <a:t>show</a:t>
            </a:r>
            <a:r>
              <a:rPr lang="en-US" b="0">
                <a:solidFill>
                  <a:srgbClr val="CCCCCC"/>
                </a:solidFill>
                <a:effectLst/>
                <a:latin typeface="Consolas" panose="020B0609020204030204" pitchFamily="49" charset="0"/>
              </a:rPr>
              <a:t>()</a:t>
            </a:r>
          </a:p>
          <a:p>
            <a:r>
              <a:rPr lang="en-US" b="0">
                <a:solidFill>
                  <a:srgbClr val="CCCCCC"/>
                </a:solidFill>
                <a:effectLst/>
                <a:latin typeface="Consolas" panose="020B0609020204030204" pitchFamily="49" charset="0"/>
              </a:rPr>
              <a:t/>
            </a:r>
            <a:br>
              <a:rPr lang="en-US" b="0">
                <a:solidFill>
                  <a:srgbClr val="CCCCCC"/>
                </a:solidFill>
                <a:effectLst/>
                <a:latin typeface="Consolas" panose="020B0609020204030204" pitchFamily="49" charset="0"/>
              </a:rPr>
            </a:br>
            <a:endParaRPr lang="en-US" b="0">
              <a:solidFill>
                <a:srgbClr val="CCCCCC"/>
              </a:solidFill>
              <a:effectLst/>
              <a:latin typeface="Consolas" panose="020B0609020204030204" pitchFamily="49"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19" name="Rectangle 18"/>
          <p:cNvSpPr/>
          <p:nvPr/>
        </p:nvSpPr>
        <p:spPr>
          <a:xfrm rot="16200000">
            <a:off x="6991811" y="-7028347"/>
            <a:ext cx="646780" cy="14630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96860" y="468987"/>
            <a:ext cx="4263509" cy="532924"/>
          </a:xfrm>
          <a:prstGeom prst="rect">
            <a:avLst/>
          </a:prstGeom>
          <a:noFill/>
          <a:ln/>
        </p:spPr>
        <p:txBody>
          <a:bodyPr wrap="none" lIns="0" tIns="0" rIns="0" bIns="0" rtlCol="0" anchor="t"/>
          <a:lstStyle/>
          <a:p>
            <a:pPr marL="0" indent="0">
              <a:lnSpc>
                <a:spcPts val="4150"/>
              </a:lnSpc>
              <a:buNone/>
            </a:pPr>
            <a:endParaRPr lang="en-US" sz="3350" dirty="0"/>
          </a:p>
        </p:txBody>
      </p:sp>
      <p:sp>
        <p:nvSpPr>
          <p:cNvPr id="4" name="Text 1"/>
          <p:cNvSpPr/>
          <p:nvPr/>
        </p:nvSpPr>
        <p:spPr>
          <a:xfrm>
            <a:off x="596860" y="9059228"/>
            <a:ext cx="13436679" cy="272772"/>
          </a:xfrm>
          <a:prstGeom prst="rect">
            <a:avLst/>
          </a:prstGeom>
          <a:noFill/>
          <a:ln/>
        </p:spPr>
        <p:txBody>
          <a:bodyPr wrap="none" lIns="0" tIns="0" rIns="0" bIns="0" rtlCol="0" anchor="t"/>
          <a:lstStyle/>
          <a:p>
            <a:pPr marL="0" indent="0">
              <a:lnSpc>
                <a:spcPts val="2100"/>
              </a:lnSpc>
              <a:buNone/>
            </a:pPr>
            <a:endParaRPr lang="en-US" sz="1300" dirty="0"/>
          </a:p>
        </p:txBody>
      </p:sp>
      <p:pic>
        <p:nvPicPr>
          <p:cNvPr id="8" name="Picture 7"/>
          <p:cNvPicPr>
            <a:picLocks noChangeAspect="1"/>
          </p:cNvPicPr>
          <p:nvPr/>
        </p:nvPicPr>
        <p:blipFill>
          <a:blip r:embed="rId3"/>
          <a:stretch>
            <a:fillRect/>
          </a:stretch>
        </p:blipFill>
        <p:spPr>
          <a:xfrm>
            <a:off x="0" y="610245"/>
            <a:ext cx="4860369" cy="7647934"/>
          </a:xfrm>
          <a:prstGeom prst="rect">
            <a:avLst/>
          </a:prstGeom>
        </p:spPr>
      </p:pic>
      <p:pic>
        <p:nvPicPr>
          <p:cNvPr id="9" name="Picture 8"/>
          <p:cNvPicPr>
            <a:picLocks noChangeAspect="1"/>
          </p:cNvPicPr>
          <p:nvPr/>
        </p:nvPicPr>
        <p:blipFill>
          <a:blip r:embed="rId4"/>
          <a:stretch>
            <a:fillRect/>
          </a:stretch>
        </p:blipFill>
        <p:spPr>
          <a:xfrm>
            <a:off x="4860369" y="610245"/>
            <a:ext cx="4763133" cy="7637262"/>
          </a:xfrm>
          <a:prstGeom prst="rect">
            <a:avLst/>
          </a:prstGeom>
        </p:spPr>
      </p:pic>
      <p:pic>
        <p:nvPicPr>
          <p:cNvPr id="10" name="Picture 9"/>
          <p:cNvPicPr>
            <a:picLocks noChangeAspect="1"/>
          </p:cNvPicPr>
          <p:nvPr/>
        </p:nvPicPr>
        <p:blipFill>
          <a:blip r:embed="rId5"/>
          <a:stretch>
            <a:fillRect/>
          </a:stretch>
        </p:blipFill>
        <p:spPr>
          <a:xfrm>
            <a:off x="9623502" y="610245"/>
            <a:ext cx="4761570" cy="7647934"/>
          </a:xfrm>
          <a:prstGeom prst="rect">
            <a:avLst/>
          </a:prstGeom>
        </p:spPr>
      </p:pic>
      <p:sp>
        <p:nvSpPr>
          <p:cNvPr id="17" name="Rectangle 16"/>
          <p:cNvSpPr/>
          <p:nvPr/>
        </p:nvSpPr>
        <p:spPr>
          <a:xfrm>
            <a:off x="14385072" y="610245"/>
            <a:ext cx="245328" cy="7619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153274" y="-32091"/>
            <a:ext cx="11033790" cy="584775"/>
          </a:xfrm>
          <a:prstGeom prst="rect">
            <a:avLst/>
          </a:prstGeom>
        </p:spPr>
        <p:txBody>
          <a:bodyPr wrap="none">
            <a:spAutoFit/>
          </a:bodyPr>
          <a:lstStyle/>
          <a:p>
            <a:r>
              <a:rPr lang="en-US" sz="3200" b="0" dirty="0">
                <a:effectLst/>
                <a:latin typeface="Consolas" panose="020B0609020204030204" pitchFamily="49" charset="0"/>
              </a:rPr>
              <a:t>Comparison of Numerical Features by Churn Status</a:t>
            </a:r>
          </a:p>
        </p:txBody>
      </p:sp>
      <p:sp>
        <p:nvSpPr>
          <p:cNvPr id="20" name="Rectangle 19"/>
          <p:cNvSpPr/>
          <p:nvPr/>
        </p:nvSpPr>
        <p:spPr>
          <a:xfrm>
            <a:off x="5052401" y="3933982"/>
            <a:ext cx="4525598" cy="361637"/>
          </a:xfrm>
          <a:prstGeom prst="rect">
            <a:avLst/>
          </a:prstGeom>
        </p:spPr>
        <p:txBody>
          <a:bodyPr wrap="none">
            <a:spAutoFit/>
          </a:bodyPr>
          <a:lstStyle/>
          <a:p>
            <a:pPr algn="ctr">
              <a:lnSpc>
                <a:spcPts val="2100"/>
              </a:lnSpc>
            </a:pPr>
            <a:r>
              <a:rPr lang="en-US" b="1" dirty="0">
                <a:solidFill>
                  <a:srgbClr val="E2E6E9"/>
                </a:solidFill>
                <a:latin typeface="Merriweather" pitchFamily="34" charset="0"/>
                <a:ea typeface="Merriweather" pitchFamily="34" charset="-122"/>
                <a:cs typeface="Merriweather" pitchFamily="34" charset="-120"/>
              </a:rPr>
              <a:t>Machine Learning Model Development</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67292"/>
            <a:ext cx="13668030" cy="4840188"/>
          </a:xfrm>
          <a:prstGeom prst="rect">
            <a:avLst/>
          </a:prstGeom>
        </p:spPr>
      </p:pic>
      <p:sp>
        <p:nvSpPr>
          <p:cNvPr id="3" name="Rectangle 2"/>
          <p:cNvSpPr/>
          <p:nvPr/>
        </p:nvSpPr>
        <p:spPr>
          <a:xfrm>
            <a:off x="0" y="191511"/>
            <a:ext cx="12267974" cy="1323439"/>
          </a:xfrm>
          <a:prstGeom prst="rect">
            <a:avLst/>
          </a:prstGeom>
        </p:spPr>
        <p:txBody>
          <a:bodyPr wrap="none">
            <a:spAutoFit/>
          </a:bodyPr>
          <a:lstStyle/>
          <a:p>
            <a:r>
              <a:rPr lang="en-US" sz="4000" b="1" dirty="0">
                <a:solidFill>
                  <a:schemeClr val="bg1"/>
                </a:solidFill>
                <a:latin typeface="Arial Black" panose="020B0A04020102020204" pitchFamily="34" charset="0"/>
              </a:rPr>
              <a:t>Customer Age vs. Average Utilization </a:t>
            </a:r>
            <a:r>
              <a:rPr lang="en-US" sz="4000" b="1" dirty="0" smtClean="0">
                <a:solidFill>
                  <a:schemeClr val="bg1"/>
                </a:solidFill>
                <a:latin typeface="Arial Black" panose="020B0A04020102020204" pitchFamily="34" charset="0"/>
              </a:rPr>
              <a:t>Ratio</a:t>
            </a:r>
            <a:endParaRPr lang="ar-EG" sz="4000" b="1" dirty="0" smtClean="0">
              <a:solidFill>
                <a:schemeClr val="bg1"/>
              </a:solidFill>
              <a:latin typeface="Arial Black" panose="020B0A04020102020204" pitchFamily="34" charset="0"/>
            </a:endParaRPr>
          </a:p>
          <a:p>
            <a:r>
              <a:rPr lang="en-US" sz="4000" b="1" dirty="0" smtClean="0">
                <a:solidFill>
                  <a:schemeClr val="bg1"/>
                </a:solidFill>
                <a:latin typeface="Arial Black" panose="020B0A04020102020204" pitchFamily="34" charset="0"/>
              </a:rPr>
              <a:t>(Line plot)</a:t>
            </a:r>
            <a:endParaRPr lang="en-US" sz="4000" b="1" dirty="0">
              <a:solidFill>
                <a:schemeClr val="bg1"/>
              </a:solidFill>
              <a:effectLst/>
              <a:latin typeface="Arial Black" panose="020B0A04020102020204" pitchFamily="34" charset="0"/>
            </a:endParaRPr>
          </a:p>
        </p:txBody>
      </p:sp>
    </p:spTree>
    <p:extLst>
      <p:ext uri="{BB962C8B-B14F-4D97-AF65-F5344CB8AC3E}">
        <p14:creationId xmlns:p14="http://schemas.microsoft.com/office/powerpoint/2010/main" val="26860658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4073892"/>
            <a:ext cx="14630400" cy="4155708"/>
          </a:xfrm>
          <a:prstGeom prst="rect">
            <a:avLst/>
          </a:prstGeom>
        </p:spPr>
      </p:pic>
      <p:pic>
        <p:nvPicPr>
          <p:cNvPr id="7" name="Picture 6"/>
          <p:cNvPicPr>
            <a:picLocks noChangeAspect="1"/>
          </p:cNvPicPr>
          <p:nvPr/>
        </p:nvPicPr>
        <p:blipFill>
          <a:blip r:embed="rId3"/>
          <a:stretch>
            <a:fillRect/>
          </a:stretch>
        </p:blipFill>
        <p:spPr>
          <a:xfrm>
            <a:off x="0" y="0"/>
            <a:ext cx="14630400" cy="4062714"/>
          </a:xfrm>
          <a:prstGeom prst="rect">
            <a:avLst/>
          </a:prstGeom>
        </p:spPr>
      </p:pic>
      <p:pic>
        <p:nvPicPr>
          <p:cNvPr id="8" name="Picture 7"/>
          <p:cNvPicPr>
            <a:picLocks noChangeAspect="1"/>
          </p:cNvPicPr>
          <p:nvPr/>
        </p:nvPicPr>
        <p:blipFill>
          <a:blip r:embed="rId4"/>
          <a:stretch>
            <a:fillRect/>
          </a:stretch>
        </p:blipFill>
        <p:spPr>
          <a:xfrm>
            <a:off x="13243609" y="1134381"/>
            <a:ext cx="1386791" cy="862059"/>
          </a:xfrm>
          <a:prstGeom prst="rect">
            <a:avLst/>
          </a:prstGeom>
        </p:spPr>
      </p:pic>
    </p:spTree>
    <p:extLst>
      <p:ext uri="{BB962C8B-B14F-4D97-AF65-F5344CB8AC3E}">
        <p14:creationId xmlns:p14="http://schemas.microsoft.com/office/powerpoint/2010/main" val="2436410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1274683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3284934"/>
            <a:ext cx="6170771" cy="771287"/>
          </a:xfrm>
          <a:prstGeom prst="rect">
            <a:avLst/>
          </a:prstGeom>
          <a:noFill/>
          <a:ln/>
        </p:spPr>
        <p:txBody>
          <a:bodyPr wrap="none" lIns="0" tIns="0" rIns="0" bIns="0" rtlCol="0" anchor="t"/>
          <a:lstStyle/>
          <a:p>
            <a:pPr marL="0" indent="0">
              <a:lnSpc>
                <a:spcPts val="6050"/>
              </a:lnSpc>
              <a:buNone/>
            </a:pPr>
            <a:endParaRPr lang="en-US" sz="4850" dirty="0"/>
          </a:p>
        </p:txBody>
      </p:sp>
      <p:sp>
        <p:nvSpPr>
          <p:cNvPr id="3" name="Text 1"/>
          <p:cNvSpPr/>
          <p:nvPr/>
        </p:nvSpPr>
        <p:spPr>
          <a:xfrm>
            <a:off x="863798" y="4549854"/>
            <a:ext cx="12902803" cy="394811"/>
          </a:xfrm>
          <a:prstGeom prst="rect">
            <a:avLst/>
          </a:prstGeom>
          <a:noFill/>
          <a:ln/>
        </p:spPr>
        <p:txBody>
          <a:bodyPr wrap="none" lIns="0" tIns="0" rIns="0" bIns="0" rtlCol="0" anchor="t"/>
          <a:lstStyle/>
          <a:p>
            <a:pPr marL="0" indent="0">
              <a:lnSpc>
                <a:spcPts val="3100"/>
              </a:lnSpc>
              <a:buNone/>
            </a:pPr>
            <a:endParaRPr lang="en-US" sz="1900" dirty="0"/>
          </a:p>
        </p:txBody>
      </p:sp>
      <p:sp>
        <p:nvSpPr>
          <p:cNvPr id="4" name="Rectangle 3"/>
          <p:cNvSpPr/>
          <p:nvPr/>
        </p:nvSpPr>
        <p:spPr>
          <a:xfrm>
            <a:off x="1332149" y="3933982"/>
            <a:ext cx="12294641" cy="442814"/>
          </a:xfrm>
          <a:prstGeom prst="rect">
            <a:avLst/>
          </a:prstGeom>
        </p:spPr>
        <p:txBody>
          <a:bodyPr wrap="square">
            <a:spAutoFit/>
          </a:bodyPr>
          <a:lstStyle/>
          <a:p>
            <a:pPr algn="ctr">
              <a:lnSpc>
                <a:spcPts val="2100"/>
              </a:lnSpc>
            </a:pPr>
            <a:r>
              <a:rPr lang="en-US" sz="4400" b="1" dirty="0">
                <a:solidFill>
                  <a:srgbClr val="E2E6E9"/>
                </a:solidFill>
                <a:latin typeface="Merriweather" pitchFamily="34" charset="0"/>
                <a:ea typeface="Merriweather" pitchFamily="34" charset="-122"/>
                <a:cs typeface="Merriweather" pitchFamily="34" charset="-120"/>
              </a:rPr>
              <a:t>3-Machine Learning Model Development</a:t>
            </a:r>
            <a:endParaRPr lang="en-US" sz="4400" b="1" dirty="0"/>
          </a:p>
        </p:txBody>
      </p:sp>
    </p:spTree>
    <p:extLst>
      <p:ext uri="{BB962C8B-B14F-4D97-AF65-F5344CB8AC3E}">
        <p14:creationId xmlns:p14="http://schemas.microsoft.com/office/powerpoint/2010/main" val="820415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2957" y="486846"/>
            <a:ext cx="4729842" cy="523041"/>
          </a:xfrm>
          <a:prstGeom prst="rect">
            <a:avLst/>
          </a:prstGeom>
          <a:noFill/>
          <a:ln/>
        </p:spPr>
        <p:txBody>
          <a:bodyPr wrap="none" lIns="0" tIns="0" rIns="0" bIns="0" rtlCol="0" anchor="t"/>
          <a:lstStyle/>
          <a:p>
            <a:pPr marL="0" indent="0">
              <a:lnSpc>
                <a:spcPts val="3950"/>
              </a:lnSpc>
              <a:buNone/>
            </a:pPr>
            <a:r>
              <a:rPr lang="en-US" sz="3150" kern="0" spc="-32" dirty="0">
                <a:solidFill>
                  <a:srgbClr val="FFFFFF"/>
                </a:solidFill>
                <a:latin typeface="Arial Black" panose="020B0A04020102020204" pitchFamily="34" charset="0"/>
                <a:ea typeface="Montserrat Bold" pitchFamily="34" charset="-122"/>
                <a:cs typeface="Montserrat Bold" pitchFamily="34" charset="-120"/>
              </a:rPr>
              <a:t>Data Preprocessing</a:t>
            </a:r>
            <a:endParaRPr lang="en-US" sz="3150" dirty="0">
              <a:latin typeface="Arial Black" panose="020B0A04020102020204" pitchFamily="34" charset="0"/>
            </a:endParaRPr>
          </a:p>
        </p:txBody>
      </p:sp>
      <p:sp>
        <p:nvSpPr>
          <p:cNvPr id="3" name="Text 1"/>
          <p:cNvSpPr/>
          <p:nvPr/>
        </p:nvSpPr>
        <p:spPr>
          <a:xfrm>
            <a:off x="1185029" y="1341596"/>
            <a:ext cx="12260223" cy="794385"/>
          </a:xfrm>
          <a:prstGeom prst="rect">
            <a:avLst/>
          </a:prstGeom>
          <a:noFill/>
          <a:ln/>
        </p:spPr>
        <p:txBody>
          <a:bodyPr wrap="square" lIns="0" tIns="0" rIns="0" bIns="0" rtlCol="0" anchor="t"/>
          <a:lstStyle/>
          <a:p>
            <a:pPr marL="0" indent="0">
              <a:lnSpc>
                <a:spcPts val="2050"/>
              </a:lnSpc>
              <a:buNone/>
            </a:pPr>
            <a:r>
              <a:rPr lang="en-US" sz="1350" dirty="0">
                <a:solidFill>
                  <a:srgbClr val="E2E6E9"/>
                </a:solidFill>
                <a:latin typeface="Arial Black" panose="020B0A04020102020204" pitchFamily="34" charset="0"/>
                <a:ea typeface="Source Sans Pro" pitchFamily="34" charset="-122"/>
                <a:cs typeface="Source Sans Pro" pitchFamily="34" charset="-120"/>
              </a:rPr>
              <a:t>Our data preprocessing involved several crucial steps. We began with feature selection, dropping uninformative features. The target variable, </a:t>
            </a:r>
            <a:r>
              <a:rPr lang="en-US" sz="1350" dirty="0" err="1">
                <a:solidFill>
                  <a:srgbClr val="E2E6E9"/>
                </a:solidFill>
                <a:latin typeface="Arial Black" panose="020B0A04020102020204" pitchFamily="34" charset="0"/>
                <a:ea typeface="Source Sans Pro" pitchFamily="34" charset="-122"/>
                <a:cs typeface="Source Sans Pro" pitchFamily="34" charset="-120"/>
              </a:rPr>
              <a:t>Attrition_Flag</a:t>
            </a:r>
            <a:r>
              <a:rPr lang="en-US" sz="1350" dirty="0">
                <a:solidFill>
                  <a:srgbClr val="E2E6E9"/>
                </a:solidFill>
                <a:latin typeface="Arial Black" panose="020B0A04020102020204" pitchFamily="34" charset="0"/>
                <a:ea typeface="Source Sans Pro" pitchFamily="34" charset="-122"/>
                <a:cs typeface="Source Sans Pro" pitchFamily="34" charset="-120"/>
              </a:rPr>
              <a:t>, was mapped to numeric values (0 for No Attrition, 1 for Attrition). Categorical data was handled through label encoding, converting features like Gender and </a:t>
            </a:r>
            <a:r>
              <a:rPr lang="en-US" sz="1350" dirty="0" err="1">
                <a:solidFill>
                  <a:srgbClr val="E2E6E9"/>
                </a:solidFill>
                <a:latin typeface="Arial Black" panose="020B0A04020102020204" pitchFamily="34" charset="0"/>
                <a:ea typeface="Source Sans Pro" pitchFamily="34" charset="-122"/>
                <a:cs typeface="Source Sans Pro" pitchFamily="34" charset="-120"/>
              </a:rPr>
              <a:t>Education_Level</a:t>
            </a:r>
            <a:r>
              <a:rPr lang="en-US" sz="1350" dirty="0">
                <a:solidFill>
                  <a:srgbClr val="E2E6E9"/>
                </a:solidFill>
                <a:latin typeface="Arial Black" panose="020B0A04020102020204" pitchFamily="34" charset="0"/>
                <a:ea typeface="Source Sans Pro" pitchFamily="34" charset="-122"/>
                <a:cs typeface="Source Sans Pro" pitchFamily="34" charset="-120"/>
              </a:rPr>
              <a:t> to numerical format.</a:t>
            </a:r>
            <a:endParaRPr lang="en-US" sz="1350" dirty="0">
              <a:latin typeface="Arial Black" panose="020B0A04020102020204" pitchFamily="34" charset="0"/>
            </a:endParaRPr>
          </a:p>
        </p:txBody>
      </p:sp>
      <p:sp>
        <p:nvSpPr>
          <p:cNvPr id="4" name="Text 2"/>
          <p:cNvSpPr/>
          <p:nvPr/>
        </p:nvSpPr>
        <p:spPr>
          <a:xfrm>
            <a:off x="1185029" y="2334578"/>
            <a:ext cx="12260223" cy="529590"/>
          </a:xfrm>
          <a:prstGeom prst="rect">
            <a:avLst/>
          </a:prstGeom>
          <a:noFill/>
          <a:ln/>
        </p:spPr>
        <p:txBody>
          <a:bodyPr wrap="square" lIns="0" tIns="0" rIns="0" bIns="0" rtlCol="0" anchor="t"/>
          <a:lstStyle/>
          <a:p>
            <a:pPr marL="0" indent="0">
              <a:lnSpc>
                <a:spcPts val="2050"/>
              </a:lnSpc>
              <a:buNone/>
            </a:pPr>
            <a:r>
              <a:rPr lang="en-US" sz="1350" dirty="0">
                <a:solidFill>
                  <a:srgbClr val="E2E6E9"/>
                </a:solidFill>
                <a:latin typeface="Arial Black" panose="020B0A04020102020204" pitchFamily="34" charset="0"/>
                <a:ea typeface="Source Sans Pro" pitchFamily="34" charset="-122"/>
                <a:cs typeface="Source Sans Pro" pitchFamily="34" charset="-120"/>
              </a:rPr>
              <a:t>To address class imbalance, we applied SMOTE, generating synthetic samples for the minority class. Finally, we performed feature scaling using </a:t>
            </a:r>
            <a:r>
              <a:rPr lang="en-US" sz="1350" dirty="0" err="1">
                <a:solidFill>
                  <a:srgbClr val="E2E6E9"/>
                </a:solidFill>
                <a:latin typeface="Arial Black" panose="020B0A04020102020204" pitchFamily="34" charset="0"/>
                <a:ea typeface="Source Sans Pro" pitchFamily="34" charset="-122"/>
                <a:cs typeface="Source Sans Pro" pitchFamily="34" charset="-120"/>
              </a:rPr>
              <a:t>StandardScaler</a:t>
            </a:r>
            <a:r>
              <a:rPr lang="en-US" sz="1350" dirty="0">
                <a:solidFill>
                  <a:srgbClr val="E2E6E9"/>
                </a:solidFill>
                <a:latin typeface="Arial Black" panose="020B0A04020102020204" pitchFamily="34" charset="0"/>
                <a:ea typeface="Source Sans Pro" pitchFamily="34" charset="-122"/>
                <a:cs typeface="Source Sans Pro" pitchFamily="34" charset="-120"/>
              </a:rPr>
              <a:t>, crucial for algorithms sensitive to data scale.</a:t>
            </a:r>
            <a:endParaRPr lang="en-US" sz="1350" dirty="0">
              <a:latin typeface="Arial Black" panose="020B0A04020102020204" pitchFamily="34" charset="0"/>
            </a:endParaRPr>
          </a:p>
        </p:txBody>
      </p:sp>
      <p:sp>
        <p:nvSpPr>
          <p:cNvPr id="5" name="Shape 3"/>
          <p:cNvSpPr/>
          <p:nvPr/>
        </p:nvSpPr>
        <p:spPr>
          <a:xfrm>
            <a:off x="7303651" y="3062764"/>
            <a:ext cx="22860" cy="4679990"/>
          </a:xfrm>
          <a:prstGeom prst="roundRect">
            <a:avLst>
              <a:gd name="adj" fmla="val 115882"/>
            </a:avLst>
          </a:prstGeom>
          <a:solidFill>
            <a:srgbClr val="494A4B"/>
          </a:solidFill>
          <a:ln/>
        </p:spPr>
        <p:txBody>
          <a:bodyPr/>
          <a:lstStyle/>
          <a:p>
            <a:endParaRPr lang="en-US"/>
          </a:p>
        </p:txBody>
      </p:sp>
      <p:sp>
        <p:nvSpPr>
          <p:cNvPr id="6" name="Shape 4"/>
          <p:cNvSpPr/>
          <p:nvPr/>
        </p:nvSpPr>
        <p:spPr>
          <a:xfrm>
            <a:off x="6521232" y="3448526"/>
            <a:ext cx="618053" cy="22860"/>
          </a:xfrm>
          <a:prstGeom prst="roundRect">
            <a:avLst>
              <a:gd name="adj" fmla="val 115882"/>
            </a:avLst>
          </a:prstGeom>
          <a:solidFill>
            <a:srgbClr val="494A4B"/>
          </a:solidFill>
          <a:ln/>
        </p:spPr>
        <p:txBody>
          <a:bodyPr/>
          <a:lstStyle/>
          <a:p>
            <a:endParaRPr lang="en-US"/>
          </a:p>
        </p:txBody>
      </p:sp>
      <p:sp>
        <p:nvSpPr>
          <p:cNvPr id="7" name="Shape 5"/>
          <p:cNvSpPr/>
          <p:nvPr/>
        </p:nvSpPr>
        <p:spPr>
          <a:xfrm>
            <a:off x="7116425" y="3261360"/>
            <a:ext cx="397312" cy="397312"/>
          </a:xfrm>
          <a:prstGeom prst="roundRect">
            <a:avLst>
              <a:gd name="adj" fmla="val 6667"/>
            </a:avLst>
          </a:prstGeom>
          <a:solidFill>
            <a:srgbClr val="303132"/>
          </a:solidFill>
          <a:ln/>
        </p:spPr>
        <p:txBody>
          <a:bodyPr/>
          <a:lstStyle/>
          <a:p>
            <a:endParaRPr lang="en-US"/>
          </a:p>
        </p:txBody>
      </p:sp>
      <p:sp>
        <p:nvSpPr>
          <p:cNvPr id="8" name="Text 6"/>
          <p:cNvSpPr/>
          <p:nvPr/>
        </p:nvSpPr>
        <p:spPr>
          <a:xfrm>
            <a:off x="7269063" y="3339584"/>
            <a:ext cx="92035" cy="240863"/>
          </a:xfrm>
          <a:prstGeom prst="rect">
            <a:avLst/>
          </a:prstGeom>
          <a:noFill/>
          <a:ln/>
        </p:spPr>
        <p:txBody>
          <a:bodyPr wrap="none" lIns="0" tIns="0" rIns="0" bIns="0" rtlCol="0" anchor="t"/>
          <a:lstStyle/>
          <a:p>
            <a:pPr marL="0" indent="0" algn="ctr">
              <a:lnSpc>
                <a:spcPts val="1850"/>
              </a:lnSpc>
              <a:buNone/>
            </a:pPr>
            <a:r>
              <a:rPr lang="en-US" sz="1850" kern="0" spc="-19">
                <a:solidFill>
                  <a:srgbClr val="E2E6E9"/>
                </a:solidFill>
                <a:latin typeface="Arial Black" panose="020B0A04020102020204" pitchFamily="34" charset="0"/>
                <a:ea typeface="Montserrat Bold" pitchFamily="34" charset="-122"/>
                <a:cs typeface="Montserrat Bold" pitchFamily="34" charset="-120"/>
              </a:rPr>
              <a:t>1</a:t>
            </a:r>
            <a:endParaRPr lang="en-US" sz="1850">
              <a:latin typeface="Arial Black" panose="020B0A04020102020204" pitchFamily="34" charset="0"/>
            </a:endParaRPr>
          </a:p>
        </p:txBody>
      </p:sp>
      <p:sp>
        <p:nvSpPr>
          <p:cNvPr id="9" name="Text 7"/>
          <p:cNvSpPr/>
          <p:nvPr/>
        </p:nvSpPr>
        <p:spPr>
          <a:xfrm>
            <a:off x="4336971" y="3239333"/>
            <a:ext cx="2006798" cy="250865"/>
          </a:xfrm>
          <a:prstGeom prst="rect">
            <a:avLst/>
          </a:prstGeom>
          <a:noFill/>
          <a:ln/>
        </p:spPr>
        <p:txBody>
          <a:bodyPr wrap="none" lIns="0" tIns="0" rIns="0" bIns="0" rtlCol="0" anchor="t"/>
          <a:lstStyle/>
          <a:p>
            <a:pPr marL="0" indent="0" algn="r">
              <a:lnSpc>
                <a:spcPts val="1950"/>
              </a:lnSpc>
              <a:buNone/>
            </a:pPr>
            <a:r>
              <a:rPr lang="en-US" sz="1550" kern="0" spc="-16">
                <a:solidFill>
                  <a:srgbClr val="E2E6E9"/>
                </a:solidFill>
                <a:latin typeface="Arial Black" panose="020B0A04020102020204" pitchFamily="34" charset="0"/>
                <a:ea typeface="Montserrat Bold" pitchFamily="34" charset="-122"/>
                <a:cs typeface="Montserrat Bold" pitchFamily="34" charset="-120"/>
              </a:rPr>
              <a:t>Feature Selection</a:t>
            </a:r>
            <a:endParaRPr lang="en-US" sz="1550">
              <a:latin typeface="Arial Black" panose="020B0A04020102020204" pitchFamily="34" charset="0"/>
            </a:endParaRPr>
          </a:p>
        </p:txBody>
      </p:sp>
      <p:sp>
        <p:nvSpPr>
          <p:cNvPr id="10" name="Text 8"/>
          <p:cNvSpPr/>
          <p:nvPr/>
        </p:nvSpPr>
        <p:spPr>
          <a:xfrm>
            <a:off x="1185029" y="3596045"/>
            <a:ext cx="5158740" cy="529590"/>
          </a:xfrm>
          <a:prstGeom prst="rect">
            <a:avLst/>
          </a:prstGeom>
          <a:noFill/>
          <a:ln/>
        </p:spPr>
        <p:txBody>
          <a:bodyPr wrap="square" lIns="0" tIns="0" rIns="0" bIns="0" rtlCol="0" anchor="t"/>
          <a:lstStyle/>
          <a:p>
            <a:pPr marL="0" indent="0" algn="r">
              <a:lnSpc>
                <a:spcPts val="2050"/>
              </a:lnSpc>
              <a:buNone/>
            </a:pPr>
            <a:r>
              <a:rPr lang="en-US" sz="1350">
                <a:solidFill>
                  <a:srgbClr val="E2E6E9"/>
                </a:solidFill>
                <a:latin typeface="Arial Black" panose="020B0A04020102020204" pitchFamily="34" charset="0"/>
                <a:ea typeface="Source Sans Pro" pitchFamily="34" charset="-122"/>
                <a:cs typeface="Source Sans Pro" pitchFamily="34" charset="-120"/>
              </a:rPr>
              <a:t>Dropped uninformative features with low variance or many missing values.</a:t>
            </a:r>
            <a:endParaRPr lang="en-US" sz="1350">
              <a:latin typeface="Arial Black" panose="020B0A04020102020204" pitchFamily="34" charset="0"/>
            </a:endParaRPr>
          </a:p>
        </p:txBody>
      </p:sp>
      <p:sp>
        <p:nvSpPr>
          <p:cNvPr id="11" name="Shape 9"/>
          <p:cNvSpPr/>
          <p:nvPr/>
        </p:nvSpPr>
        <p:spPr>
          <a:xfrm>
            <a:off x="7490877" y="4331494"/>
            <a:ext cx="618053" cy="22860"/>
          </a:xfrm>
          <a:prstGeom prst="roundRect">
            <a:avLst>
              <a:gd name="adj" fmla="val 115882"/>
            </a:avLst>
          </a:prstGeom>
          <a:solidFill>
            <a:srgbClr val="494A4B"/>
          </a:solidFill>
          <a:ln/>
        </p:spPr>
        <p:txBody>
          <a:bodyPr/>
          <a:lstStyle/>
          <a:p>
            <a:endParaRPr lang="en-US"/>
          </a:p>
        </p:txBody>
      </p:sp>
      <p:sp>
        <p:nvSpPr>
          <p:cNvPr id="12" name="Shape 10"/>
          <p:cNvSpPr/>
          <p:nvPr/>
        </p:nvSpPr>
        <p:spPr>
          <a:xfrm>
            <a:off x="7116425" y="4144327"/>
            <a:ext cx="397312" cy="397312"/>
          </a:xfrm>
          <a:prstGeom prst="roundRect">
            <a:avLst>
              <a:gd name="adj" fmla="val 6667"/>
            </a:avLst>
          </a:prstGeom>
          <a:solidFill>
            <a:srgbClr val="303132"/>
          </a:solidFill>
          <a:ln/>
        </p:spPr>
        <p:txBody>
          <a:bodyPr/>
          <a:lstStyle/>
          <a:p>
            <a:endParaRPr lang="en-US"/>
          </a:p>
        </p:txBody>
      </p:sp>
      <p:sp>
        <p:nvSpPr>
          <p:cNvPr id="13" name="Text 11"/>
          <p:cNvSpPr/>
          <p:nvPr/>
        </p:nvSpPr>
        <p:spPr>
          <a:xfrm>
            <a:off x="7245251" y="4222552"/>
            <a:ext cx="139660" cy="240863"/>
          </a:xfrm>
          <a:prstGeom prst="rect">
            <a:avLst/>
          </a:prstGeom>
          <a:noFill/>
          <a:ln/>
        </p:spPr>
        <p:txBody>
          <a:bodyPr wrap="none" lIns="0" tIns="0" rIns="0" bIns="0" rtlCol="0" anchor="t"/>
          <a:lstStyle/>
          <a:p>
            <a:pPr marL="0" indent="0" algn="ctr">
              <a:lnSpc>
                <a:spcPts val="1850"/>
              </a:lnSpc>
              <a:buNone/>
            </a:pPr>
            <a:r>
              <a:rPr lang="en-US" sz="1850" kern="0" spc="-19">
                <a:solidFill>
                  <a:srgbClr val="E2E6E9"/>
                </a:solidFill>
                <a:latin typeface="Arial Black" panose="020B0A04020102020204" pitchFamily="34" charset="0"/>
                <a:ea typeface="Montserrat Bold" pitchFamily="34" charset="-122"/>
                <a:cs typeface="Montserrat Bold" pitchFamily="34" charset="-120"/>
              </a:rPr>
              <a:t>2</a:t>
            </a:r>
            <a:endParaRPr lang="en-US" sz="1850">
              <a:latin typeface="Arial Black" panose="020B0A04020102020204" pitchFamily="34" charset="0"/>
            </a:endParaRPr>
          </a:p>
        </p:txBody>
      </p:sp>
      <p:sp>
        <p:nvSpPr>
          <p:cNvPr id="14" name="Text 12"/>
          <p:cNvSpPr/>
          <p:nvPr/>
        </p:nvSpPr>
        <p:spPr>
          <a:xfrm>
            <a:off x="8286393" y="4122301"/>
            <a:ext cx="2538889" cy="250865"/>
          </a:xfrm>
          <a:prstGeom prst="rect">
            <a:avLst/>
          </a:prstGeom>
          <a:noFill/>
          <a:ln/>
        </p:spPr>
        <p:txBody>
          <a:bodyPr wrap="none" lIns="0" tIns="0" rIns="0" bIns="0" rtlCol="0" anchor="t"/>
          <a:lstStyle/>
          <a:p>
            <a:pPr marL="0" indent="0" algn="l">
              <a:lnSpc>
                <a:spcPts val="1950"/>
              </a:lnSpc>
              <a:buNone/>
            </a:pPr>
            <a:r>
              <a:rPr lang="en-US" sz="1550" kern="0" spc="-16">
                <a:solidFill>
                  <a:srgbClr val="E2E6E9"/>
                </a:solidFill>
                <a:latin typeface="Arial Black" panose="020B0A04020102020204" pitchFamily="34" charset="0"/>
                <a:ea typeface="Montserrat Bold" pitchFamily="34" charset="-122"/>
                <a:cs typeface="Montserrat Bold" pitchFamily="34" charset="-120"/>
              </a:rPr>
              <a:t>Target Variable Mapping</a:t>
            </a:r>
            <a:endParaRPr lang="en-US" sz="1550">
              <a:latin typeface="Arial Black" panose="020B0A04020102020204" pitchFamily="34" charset="0"/>
            </a:endParaRPr>
          </a:p>
        </p:txBody>
      </p:sp>
      <p:sp>
        <p:nvSpPr>
          <p:cNvPr id="15" name="Text 13"/>
          <p:cNvSpPr/>
          <p:nvPr/>
        </p:nvSpPr>
        <p:spPr>
          <a:xfrm>
            <a:off x="8286393" y="4479012"/>
            <a:ext cx="5158859" cy="264795"/>
          </a:xfrm>
          <a:prstGeom prst="rect">
            <a:avLst/>
          </a:prstGeom>
          <a:noFill/>
          <a:ln/>
        </p:spPr>
        <p:txBody>
          <a:bodyPr wrap="none" lIns="0" tIns="0" rIns="0" bIns="0" rtlCol="0" anchor="t"/>
          <a:lstStyle/>
          <a:p>
            <a:pPr marL="0" indent="0" algn="l">
              <a:lnSpc>
                <a:spcPts val="2050"/>
              </a:lnSpc>
              <a:buNone/>
            </a:pPr>
            <a:r>
              <a:rPr lang="en-US" sz="1350">
                <a:solidFill>
                  <a:srgbClr val="E2E6E9"/>
                </a:solidFill>
                <a:latin typeface="Arial Black" panose="020B0A04020102020204" pitchFamily="34" charset="0"/>
                <a:ea typeface="Source Sans Pro" pitchFamily="34" charset="-122"/>
                <a:cs typeface="Source Sans Pro" pitchFamily="34" charset="-120"/>
              </a:rPr>
              <a:t>Mapped Attrition_Flag to 0 (No Attrition) and 1 (Attrition).</a:t>
            </a:r>
            <a:endParaRPr lang="en-US" sz="1350">
              <a:latin typeface="Arial Black" panose="020B0A04020102020204" pitchFamily="34" charset="0"/>
            </a:endParaRPr>
          </a:p>
        </p:txBody>
      </p:sp>
      <p:sp>
        <p:nvSpPr>
          <p:cNvPr id="16" name="Shape 14"/>
          <p:cNvSpPr/>
          <p:nvPr/>
        </p:nvSpPr>
        <p:spPr>
          <a:xfrm>
            <a:off x="6521232" y="5126117"/>
            <a:ext cx="618053" cy="22860"/>
          </a:xfrm>
          <a:prstGeom prst="roundRect">
            <a:avLst>
              <a:gd name="adj" fmla="val 115882"/>
            </a:avLst>
          </a:prstGeom>
          <a:solidFill>
            <a:srgbClr val="494A4B"/>
          </a:solidFill>
          <a:ln/>
        </p:spPr>
        <p:txBody>
          <a:bodyPr/>
          <a:lstStyle/>
          <a:p>
            <a:endParaRPr lang="en-US"/>
          </a:p>
        </p:txBody>
      </p:sp>
      <p:sp>
        <p:nvSpPr>
          <p:cNvPr id="17" name="Shape 15"/>
          <p:cNvSpPr/>
          <p:nvPr/>
        </p:nvSpPr>
        <p:spPr>
          <a:xfrm>
            <a:off x="7116425" y="4938951"/>
            <a:ext cx="397312" cy="397312"/>
          </a:xfrm>
          <a:prstGeom prst="roundRect">
            <a:avLst>
              <a:gd name="adj" fmla="val 6667"/>
            </a:avLst>
          </a:prstGeom>
          <a:solidFill>
            <a:srgbClr val="303132"/>
          </a:solidFill>
          <a:ln/>
        </p:spPr>
        <p:txBody>
          <a:bodyPr/>
          <a:lstStyle/>
          <a:p>
            <a:endParaRPr lang="en-US"/>
          </a:p>
        </p:txBody>
      </p:sp>
      <p:sp>
        <p:nvSpPr>
          <p:cNvPr id="18" name="Text 16"/>
          <p:cNvSpPr/>
          <p:nvPr/>
        </p:nvSpPr>
        <p:spPr>
          <a:xfrm>
            <a:off x="7245013" y="5017175"/>
            <a:ext cx="140137" cy="240863"/>
          </a:xfrm>
          <a:prstGeom prst="rect">
            <a:avLst/>
          </a:prstGeom>
          <a:noFill/>
          <a:ln/>
        </p:spPr>
        <p:txBody>
          <a:bodyPr wrap="none" lIns="0" tIns="0" rIns="0" bIns="0" rtlCol="0" anchor="t"/>
          <a:lstStyle/>
          <a:p>
            <a:pPr marL="0" indent="0" algn="ctr">
              <a:lnSpc>
                <a:spcPts val="1850"/>
              </a:lnSpc>
              <a:buNone/>
            </a:pPr>
            <a:r>
              <a:rPr lang="en-US" sz="1850" kern="0" spc="-19">
                <a:solidFill>
                  <a:srgbClr val="E2E6E9"/>
                </a:solidFill>
                <a:latin typeface="Arial Black" panose="020B0A04020102020204" pitchFamily="34" charset="0"/>
                <a:ea typeface="Montserrat Bold" pitchFamily="34" charset="-122"/>
                <a:cs typeface="Montserrat Bold" pitchFamily="34" charset="-120"/>
              </a:rPr>
              <a:t>3</a:t>
            </a:r>
            <a:endParaRPr lang="en-US" sz="1850">
              <a:latin typeface="Arial Black" panose="020B0A04020102020204" pitchFamily="34" charset="0"/>
            </a:endParaRPr>
          </a:p>
        </p:txBody>
      </p:sp>
      <p:sp>
        <p:nvSpPr>
          <p:cNvPr id="19" name="Text 17"/>
          <p:cNvSpPr/>
          <p:nvPr/>
        </p:nvSpPr>
        <p:spPr>
          <a:xfrm>
            <a:off x="3613904" y="4916924"/>
            <a:ext cx="2729865" cy="250865"/>
          </a:xfrm>
          <a:prstGeom prst="rect">
            <a:avLst/>
          </a:prstGeom>
          <a:noFill/>
          <a:ln/>
        </p:spPr>
        <p:txBody>
          <a:bodyPr wrap="none" lIns="0" tIns="0" rIns="0" bIns="0" rtlCol="0" anchor="t"/>
          <a:lstStyle/>
          <a:p>
            <a:pPr marL="0" indent="0" algn="r">
              <a:lnSpc>
                <a:spcPts val="1950"/>
              </a:lnSpc>
              <a:buNone/>
            </a:pPr>
            <a:r>
              <a:rPr lang="en-US" sz="1550" kern="0" spc="-16">
                <a:solidFill>
                  <a:srgbClr val="E2E6E9"/>
                </a:solidFill>
                <a:latin typeface="Arial Black" panose="020B0A04020102020204" pitchFamily="34" charset="0"/>
                <a:ea typeface="Montserrat Bold" pitchFamily="34" charset="-122"/>
                <a:cs typeface="Montserrat Bold" pitchFamily="34" charset="-120"/>
              </a:rPr>
              <a:t>Categorical Data Handling</a:t>
            </a:r>
            <a:endParaRPr lang="en-US" sz="1550">
              <a:latin typeface="Arial Black" panose="020B0A04020102020204" pitchFamily="34" charset="0"/>
            </a:endParaRPr>
          </a:p>
        </p:txBody>
      </p:sp>
      <p:sp>
        <p:nvSpPr>
          <p:cNvPr id="20" name="Text 18"/>
          <p:cNvSpPr/>
          <p:nvPr/>
        </p:nvSpPr>
        <p:spPr>
          <a:xfrm>
            <a:off x="1185029" y="5273635"/>
            <a:ext cx="5158740" cy="264795"/>
          </a:xfrm>
          <a:prstGeom prst="rect">
            <a:avLst/>
          </a:prstGeom>
          <a:noFill/>
          <a:ln/>
        </p:spPr>
        <p:txBody>
          <a:bodyPr wrap="none" lIns="0" tIns="0" rIns="0" bIns="0" rtlCol="0" anchor="t"/>
          <a:lstStyle/>
          <a:p>
            <a:pPr marL="0" indent="0" algn="r">
              <a:lnSpc>
                <a:spcPts val="2050"/>
              </a:lnSpc>
              <a:buNone/>
            </a:pPr>
            <a:r>
              <a:rPr lang="en-US" sz="1350">
                <a:solidFill>
                  <a:srgbClr val="E2E6E9"/>
                </a:solidFill>
                <a:latin typeface="Arial Black" panose="020B0A04020102020204" pitchFamily="34" charset="0"/>
                <a:ea typeface="Source Sans Pro" pitchFamily="34" charset="-122"/>
                <a:cs typeface="Source Sans Pro" pitchFamily="34" charset="-120"/>
              </a:rPr>
              <a:t>Used label encoding for categorical features.</a:t>
            </a:r>
            <a:endParaRPr lang="en-US" sz="1350">
              <a:latin typeface="Arial Black" panose="020B0A04020102020204" pitchFamily="34" charset="0"/>
            </a:endParaRPr>
          </a:p>
        </p:txBody>
      </p:sp>
      <p:sp>
        <p:nvSpPr>
          <p:cNvPr id="21" name="Shape 19"/>
          <p:cNvSpPr/>
          <p:nvPr/>
        </p:nvSpPr>
        <p:spPr>
          <a:xfrm>
            <a:off x="7490877" y="5920859"/>
            <a:ext cx="618053" cy="22860"/>
          </a:xfrm>
          <a:prstGeom prst="roundRect">
            <a:avLst>
              <a:gd name="adj" fmla="val 115882"/>
            </a:avLst>
          </a:prstGeom>
          <a:solidFill>
            <a:srgbClr val="494A4B"/>
          </a:solidFill>
          <a:ln/>
        </p:spPr>
        <p:txBody>
          <a:bodyPr/>
          <a:lstStyle/>
          <a:p>
            <a:endParaRPr lang="en-US"/>
          </a:p>
        </p:txBody>
      </p:sp>
      <p:sp>
        <p:nvSpPr>
          <p:cNvPr id="22" name="Shape 20"/>
          <p:cNvSpPr/>
          <p:nvPr/>
        </p:nvSpPr>
        <p:spPr>
          <a:xfrm>
            <a:off x="7116425" y="5733693"/>
            <a:ext cx="397312" cy="397312"/>
          </a:xfrm>
          <a:prstGeom prst="roundRect">
            <a:avLst>
              <a:gd name="adj" fmla="val 6667"/>
            </a:avLst>
          </a:prstGeom>
          <a:solidFill>
            <a:srgbClr val="303132"/>
          </a:solidFill>
          <a:ln/>
        </p:spPr>
        <p:txBody>
          <a:bodyPr/>
          <a:lstStyle/>
          <a:p>
            <a:endParaRPr lang="en-US"/>
          </a:p>
        </p:txBody>
      </p:sp>
      <p:sp>
        <p:nvSpPr>
          <p:cNvPr id="23" name="Text 21"/>
          <p:cNvSpPr/>
          <p:nvPr/>
        </p:nvSpPr>
        <p:spPr>
          <a:xfrm>
            <a:off x="7233345" y="5811917"/>
            <a:ext cx="163473" cy="240863"/>
          </a:xfrm>
          <a:prstGeom prst="rect">
            <a:avLst/>
          </a:prstGeom>
          <a:noFill/>
          <a:ln/>
        </p:spPr>
        <p:txBody>
          <a:bodyPr wrap="none" lIns="0" tIns="0" rIns="0" bIns="0" rtlCol="0" anchor="t"/>
          <a:lstStyle/>
          <a:p>
            <a:pPr marL="0" indent="0" algn="ctr">
              <a:lnSpc>
                <a:spcPts val="1850"/>
              </a:lnSpc>
              <a:buNone/>
            </a:pPr>
            <a:r>
              <a:rPr lang="en-US" sz="1850" kern="0" spc="-19">
                <a:solidFill>
                  <a:srgbClr val="E2E6E9"/>
                </a:solidFill>
                <a:latin typeface="Arial Black" panose="020B0A04020102020204" pitchFamily="34" charset="0"/>
                <a:ea typeface="Montserrat Bold" pitchFamily="34" charset="-122"/>
                <a:cs typeface="Montserrat Bold" pitchFamily="34" charset="-120"/>
              </a:rPr>
              <a:t>4</a:t>
            </a:r>
            <a:endParaRPr lang="en-US" sz="1850">
              <a:latin typeface="Arial Black" panose="020B0A04020102020204" pitchFamily="34" charset="0"/>
            </a:endParaRPr>
          </a:p>
        </p:txBody>
      </p:sp>
      <p:sp>
        <p:nvSpPr>
          <p:cNvPr id="24" name="Text 22"/>
          <p:cNvSpPr/>
          <p:nvPr/>
        </p:nvSpPr>
        <p:spPr>
          <a:xfrm>
            <a:off x="8286393" y="5711666"/>
            <a:ext cx="2006798" cy="250865"/>
          </a:xfrm>
          <a:prstGeom prst="rect">
            <a:avLst/>
          </a:prstGeom>
          <a:noFill/>
          <a:ln/>
        </p:spPr>
        <p:txBody>
          <a:bodyPr wrap="none" lIns="0" tIns="0" rIns="0" bIns="0" rtlCol="0" anchor="t"/>
          <a:lstStyle/>
          <a:p>
            <a:pPr marL="0" indent="0" algn="l">
              <a:lnSpc>
                <a:spcPts val="1950"/>
              </a:lnSpc>
              <a:buNone/>
            </a:pPr>
            <a:r>
              <a:rPr lang="en-US" sz="1550" kern="0" spc="-16">
                <a:solidFill>
                  <a:srgbClr val="E2E6E9"/>
                </a:solidFill>
                <a:latin typeface="Arial Black" panose="020B0A04020102020204" pitchFamily="34" charset="0"/>
                <a:ea typeface="Montserrat Bold" pitchFamily="34" charset="-122"/>
                <a:cs typeface="Montserrat Bold" pitchFamily="34" charset="-120"/>
              </a:rPr>
              <a:t>Class Imbalance</a:t>
            </a:r>
            <a:endParaRPr lang="en-US" sz="1550">
              <a:latin typeface="Arial Black" panose="020B0A04020102020204" pitchFamily="34" charset="0"/>
            </a:endParaRPr>
          </a:p>
        </p:txBody>
      </p:sp>
      <p:sp>
        <p:nvSpPr>
          <p:cNvPr id="25" name="Text 23"/>
          <p:cNvSpPr/>
          <p:nvPr/>
        </p:nvSpPr>
        <p:spPr>
          <a:xfrm>
            <a:off x="8286393" y="6068378"/>
            <a:ext cx="5158859" cy="264795"/>
          </a:xfrm>
          <a:prstGeom prst="rect">
            <a:avLst/>
          </a:prstGeom>
          <a:noFill/>
          <a:ln/>
        </p:spPr>
        <p:txBody>
          <a:bodyPr wrap="none" lIns="0" tIns="0" rIns="0" bIns="0" rtlCol="0" anchor="t"/>
          <a:lstStyle/>
          <a:p>
            <a:pPr marL="0" indent="0" algn="l">
              <a:lnSpc>
                <a:spcPts val="2050"/>
              </a:lnSpc>
              <a:buNone/>
            </a:pPr>
            <a:r>
              <a:rPr lang="en-US" sz="1350">
                <a:solidFill>
                  <a:srgbClr val="E2E6E9"/>
                </a:solidFill>
                <a:latin typeface="Arial Black" panose="020B0A04020102020204" pitchFamily="34" charset="0"/>
                <a:ea typeface="Source Sans Pro" pitchFamily="34" charset="-122"/>
                <a:cs typeface="Source Sans Pro" pitchFamily="34" charset="-120"/>
              </a:rPr>
              <a:t>Applied SMOTE to generate synthetic samples for minority class.</a:t>
            </a:r>
            <a:endParaRPr lang="en-US" sz="1350">
              <a:latin typeface="Arial Black" panose="020B0A04020102020204" pitchFamily="34" charset="0"/>
            </a:endParaRPr>
          </a:p>
        </p:txBody>
      </p:sp>
      <p:sp>
        <p:nvSpPr>
          <p:cNvPr id="26" name="Shape 24"/>
          <p:cNvSpPr/>
          <p:nvPr/>
        </p:nvSpPr>
        <p:spPr>
          <a:xfrm>
            <a:off x="6521232" y="6715601"/>
            <a:ext cx="618053" cy="22860"/>
          </a:xfrm>
          <a:prstGeom prst="roundRect">
            <a:avLst>
              <a:gd name="adj" fmla="val 115882"/>
            </a:avLst>
          </a:prstGeom>
          <a:solidFill>
            <a:srgbClr val="494A4B"/>
          </a:solidFill>
          <a:ln/>
        </p:spPr>
        <p:txBody>
          <a:bodyPr/>
          <a:lstStyle/>
          <a:p>
            <a:endParaRPr lang="en-US"/>
          </a:p>
        </p:txBody>
      </p:sp>
      <p:sp>
        <p:nvSpPr>
          <p:cNvPr id="27" name="Shape 25"/>
          <p:cNvSpPr/>
          <p:nvPr/>
        </p:nvSpPr>
        <p:spPr>
          <a:xfrm>
            <a:off x="7116425" y="6528435"/>
            <a:ext cx="397312" cy="397312"/>
          </a:xfrm>
          <a:prstGeom prst="roundRect">
            <a:avLst>
              <a:gd name="adj" fmla="val 6667"/>
            </a:avLst>
          </a:prstGeom>
          <a:solidFill>
            <a:srgbClr val="303132"/>
          </a:solidFill>
          <a:ln/>
        </p:spPr>
        <p:txBody>
          <a:bodyPr/>
          <a:lstStyle/>
          <a:p>
            <a:endParaRPr lang="en-US"/>
          </a:p>
        </p:txBody>
      </p:sp>
      <p:sp>
        <p:nvSpPr>
          <p:cNvPr id="28" name="Text 26"/>
          <p:cNvSpPr/>
          <p:nvPr/>
        </p:nvSpPr>
        <p:spPr>
          <a:xfrm>
            <a:off x="7244655" y="6606659"/>
            <a:ext cx="140851" cy="240863"/>
          </a:xfrm>
          <a:prstGeom prst="rect">
            <a:avLst/>
          </a:prstGeom>
          <a:noFill/>
          <a:ln/>
        </p:spPr>
        <p:txBody>
          <a:bodyPr wrap="none" lIns="0" tIns="0" rIns="0" bIns="0" rtlCol="0" anchor="t"/>
          <a:lstStyle/>
          <a:p>
            <a:pPr marL="0" indent="0" algn="ctr">
              <a:lnSpc>
                <a:spcPts val="1850"/>
              </a:lnSpc>
              <a:buNone/>
            </a:pPr>
            <a:r>
              <a:rPr lang="en-US" sz="1850" kern="0" spc="-19">
                <a:solidFill>
                  <a:srgbClr val="E2E6E9"/>
                </a:solidFill>
                <a:latin typeface="Arial Black" panose="020B0A04020102020204" pitchFamily="34" charset="0"/>
                <a:ea typeface="Montserrat Bold" pitchFamily="34" charset="-122"/>
                <a:cs typeface="Montserrat Bold" pitchFamily="34" charset="-120"/>
              </a:rPr>
              <a:t>5</a:t>
            </a:r>
            <a:endParaRPr lang="en-US" sz="1850">
              <a:latin typeface="Arial Black" panose="020B0A04020102020204" pitchFamily="34" charset="0"/>
            </a:endParaRPr>
          </a:p>
        </p:txBody>
      </p:sp>
      <p:sp>
        <p:nvSpPr>
          <p:cNvPr id="29" name="Text 27"/>
          <p:cNvSpPr/>
          <p:nvPr/>
        </p:nvSpPr>
        <p:spPr>
          <a:xfrm>
            <a:off x="4336971" y="6506408"/>
            <a:ext cx="2006798" cy="250865"/>
          </a:xfrm>
          <a:prstGeom prst="rect">
            <a:avLst/>
          </a:prstGeom>
          <a:noFill/>
          <a:ln/>
        </p:spPr>
        <p:txBody>
          <a:bodyPr wrap="none" lIns="0" tIns="0" rIns="0" bIns="0" rtlCol="0" anchor="t"/>
          <a:lstStyle/>
          <a:p>
            <a:pPr marL="0" indent="0" algn="r">
              <a:lnSpc>
                <a:spcPts val="1950"/>
              </a:lnSpc>
              <a:buNone/>
            </a:pPr>
            <a:r>
              <a:rPr lang="en-US" sz="1550" kern="0" spc="-16">
                <a:solidFill>
                  <a:srgbClr val="E2E6E9"/>
                </a:solidFill>
                <a:latin typeface="Arial Black" panose="020B0A04020102020204" pitchFamily="34" charset="0"/>
                <a:ea typeface="Montserrat Bold" pitchFamily="34" charset="-122"/>
                <a:cs typeface="Montserrat Bold" pitchFamily="34" charset="-120"/>
              </a:rPr>
              <a:t>Feature Scaling</a:t>
            </a:r>
            <a:endParaRPr lang="en-US" sz="1550">
              <a:latin typeface="Arial Black" panose="020B0A04020102020204" pitchFamily="34" charset="0"/>
            </a:endParaRPr>
          </a:p>
        </p:txBody>
      </p:sp>
      <p:sp>
        <p:nvSpPr>
          <p:cNvPr id="30" name="Text 28"/>
          <p:cNvSpPr/>
          <p:nvPr/>
        </p:nvSpPr>
        <p:spPr>
          <a:xfrm>
            <a:off x="1185029" y="6863120"/>
            <a:ext cx="5158740" cy="264795"/>
          </a:xfrm>
          <a:prstGeom prst="rect">
            <a:avLst/>
          </a:prstGeom>
          <a:noFill/>
          <a:ln/>
        </p:spPr>
        <p:txBody>
          <a:bodyPr wrap="none" lIns="0" tIns="0" rIns="0" bIns="0" rtlCol="0" anchor="t"/>
          <a:lstStyle/>
          <a:p>
            <a:pPr marL="0" indent="0" algn="r">
              <a:lnSpc>
                <a:spcPts val="2050"/>
              </a:lnSpc>
              <a:buNone/>
            </a:pPr>
            <a:r>
              <a:rPr lang="en-US" sz="1350">
                <a:solidFill>
                  <a:srgbClr val="E2E6E9"/>
                </a:solidFill>
                <a:latin typeface="Arial Black" panose="020B0A04020102020204" pitchFamily="34" charset="0"/>
                <a:ea typeface="Source Sans Pro" pitchFamily="34" charset="-122"/>
                <a:cs typeface="Source Sans Pro" pitchFamily="34" charset="-120"/>
              </a:rPr>
              <a:t>Used StandardScaler to standardize numerical features.</a:t>
            </a:r>
            <a:endParaRPr lang="en-US" sz="1350">
              <a:latin typeface="Arial Black" panose="020B0A04020102020204" pitchFamily="34" charset="0"/>
            </a:endParaRPr>
          </a:p>
        </p:txBody>
      </p:sp>
    </p:spTree>
    <p:extLst>
      <p:ext uri="{BB962C8B-B14F-4D97-AF65-F5344CB8AC3E}">
        <p14:creationId xmlns:p14="http://schemas.microsoft.com/office/powerpoint/2010/main" val="1290640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1073587"/>
            <a:ext cx="5611058" cy="701397"/>
          </a:xfrm>
          <a:prstGeom prst="rect">
            <a:avLst/>
          </a:prstGeom>
          <a:noFill/>
          <a:ln/>
        </p:spPr>
        <p:txBody>
          <a:bodyPr wrap="none" lIns="0" tIns="0" rIns="0" bIns="0" rtlCol="0" anchor="t"/>
          <a:lstStyle/>
          <a:p>
            <a:pPr marL="0" indent="0">
              <a:lnSpc>
                <a:spcPts val="5500"/>
              </a:lnSpc>
              <a:buNone/>
            </a:pPr>
            <a:r>
              <a:rPr lang="en-US" sz="4400" kern="0" spc="-44">
                <a:solidFill>
                  <a:srgbClr val="FFFFFF"/>
                </a:solidFill>
                <a:latin typeface="Arial Black" panose="020B0A04020102020204" pitchFamily="34" charset="0"/>
                <a:ea typeface="Montserrat Bold" pitchFamily="34" charset="-122"/>
                <a:cs typeface="Montserrat Bold" pitchFamily="34" charset="-120"/>
              </a:rPr>
              <a:t>Models Trained</a:t>
            </a:r>
            <a:endParaRPr lang="en-US" sz="4400">
              <a:latin typeface="Arial Black" panose="020B0A04020102020204" pitchFamily="34" charset="0"/>
            </a:endParaRPr>
          </a:p>
        </p:txBody>
      </p:sp>
      <p:sp>
        <p:nvSpPr>
          <p:cNvPr id="3" name="Text 1"/>
          <p:cNvSpPr/>
          <p:nvPr/>
        </p:nvSpPr>
        <p:spPr>
          <a:xfrm>
            <a:off x="1185029" y="2268736"/>
            <a:ext cx="12260223" cy="1481614"/>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Arial Black" panose="020B0A04020102020204" pitchFamily="34" charset="0"/>
                <a:ea typeface="Source Sans Pro" pitchFamily="34" charset="-122"/>
                <a:cs typeface="Source Sans Pro" pitchFamily="34" charset="-120"/>
              </a:rPr>
              <a:t>We trained a diverse set of machine learning algorithms to predict customer attrition. Our selection included both simple and complex models to ensure a comprehensive evaluation. The algorithms ranged from traditional methods like Logistic Regression and Naive Bayes to more advanced ensemble techniques such as Random Forest, </a:t>
            </a:r>
            <a:r>
              <a:rPr lang="en-US" sz="1900" dirty="0" err="1">
                <a:solidFill>
                  <a:srgbClr val="E2E6E9"/>
                </a:solidFill>
                <a:latin typeface="Arial Black" panose="020B0A04020102020204" pitchFamily="34" charset="0"/>
                <a:ea typeface="Source Sans Pro" pitchFamily="34" charset="-122"/>
                <a:cs typeface="Source Sans Pro" pitchFamily="34" charset="-120"/>
              </a:rPr>
              <a:t>AdaBoost</a:t>
            </a:r>
            <a:r>
              <a:rPr lang="en-US" sz="1900" dirty="0">
                <a:solidFill>
                  <a:srgbClr val="E2E6E9"/>
                </a:solidFill>
                <a:latin typeface="Arial Black" panose="020B0A04020102020204" pitchFamily="34" charset="0"/>
                <a:ea typeface="Source Sans Pro" pitchFamily="34" charset="-122"/>
                <a:cs typeface="Source Sans Pro" pitchFamily="34" charset="-120"/>
              </a:rPr>
              <a:t>, and Gradient Boosting variants.</a:t>
            </a:r>
            <a:endParaRPr lang="en-US" sz="1900" dirty="0">
              <a:latin typeface="Arial Black" panose="020B0A04020102020204" pitchFamily="34" charset="0"/>
            </a:endParaRPr>
          </a:p>
        </p:txBody>
      </p:sp>
      <p:sp>
        <p:nvSpPr>
          <p:cNvPr id="4" name="Text 2"/>
          <p:cNvSpPr/>
          <p:nvPr/>
        </p:nvSpPr>
        <p:spPr>
          <a:xfrm>
            <a:off x="1185029" y="4274820"/>
            <a:ext cx="2805470" cy="350639"/>
          </a:xfrm>
          <a:prstGeom prst="rect">
            <a:avLst/>
          </a:prstGeom>
          <a:noFill/>
          <a:ln/>
        </p:spPr>
        <p:txBody>
          <a:bodyPr wrap="none" lIns="0" tIns="0" rIns="0" bIns="0" rtlCol="0" anchor="t"/>
          <a:lstStyle/>
          <a:p>
            <a:pPr marL="0" indent="0">
              <a:lnSpc>
                <a:spcPts val="2750"/>
              </a:lnSpc>
              <a:buNone/>
            </a:pPr>
            <a:r>
              <a:rPr lang="en-US" sz="2200" kern="0" spc="-22">
                <a:solidFill>
                  <a:srgbClr val="FFFFFF"/>
                </a:solidFill>
                <a:latin typeface="Arial Black" panose="020B0A04020102020204" pitchFamily="34" charset="0"/>
                <a:ea typeface="Montserrat Bold" pitchFamily="34" charset="-122"/>
                <a:cs typeface="Montserrat Bold" pitchFamily="34" charset="-120"/>
              </a:rPr>
              <a:t>Traditional Models</a:t>
            </a:r>
            <a:endParaRPr lang="en-US" sz="2200">
              <a:latin typeface="Arial Black" panose="020B0A04020102020204" pitchFamily="34" charset="0"/>
            </a:endParaRPr>
          </a:p>
        </p:txBody>
      </p:sp>
      <p:sp>
        <p:nvSpPr>
          <p:cNvPr id="5" name="Text 3"/>
          <p:cNvSpPr/>
          <p:nvPr/>
        </p:nvSpPr>
        <p:spPr>
          <a:xfrm>
            <a:off x="1579959" y="4872276"/>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Logistic Regression</a:t>
            </a:r>
            <a:endParaRPr lang="en-US" sz="1900">
              <a:latin typeface="Arial Black" panose="020B0A04020102020204" pitchFamily="34" charset="0"/>
            </a:endParaRPr>
          </a:p>
        </p:txBody>
      </p:sp>
      <p:sp>
        <p:nvSpPr>
          <p:cNvPr id="6" name="Text 4"/>
          <p:cNvSpPr/>
          <p:nvPr/>
        </p:nvSpPr>
        <p:spPr>
          <a:xfrm>
            <a:off x="1579959" y="5328999"/>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Naive Bayes</a:t>
            </a:r>
            <a:endParaRPr lang="en-US" sz="1900">
              <a:latin typeface="Arial Black" panose="020B0A04020102020204" pitchFamily="34" charset="0"/>
            </a:endParaRPr>
          </a:p>
        </p:txBody>
      </p:sp>
      <p:sp>
        <p:nvSpPr>
          <p:cNvPr id="7" name="Text 5"/>
          <p:cNvSpPr/>
          <p:nvPr/>
        </p:nvSpPr>
        <p:spPr>
          <a:xfrm>
            <a:off x="1579959" y="5785723"/>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K-Nearest Neighbors</a:t>
            </a:r>
            <a:endParaRPr lang="en-US" sz="1900">
              <a:latin typeface="Arial Black" panose="020B0A04020102020204" pitchFamily="34" charset="0"/>
            </a:endParaRPr>
          </a:p>
        </p:txBody>
      </p:sp>
      <p:sp>
        <p:nvSpPr>
          <p:cNvPr id="8" name="Text 6"/>
          <p:cNvSpPr/>
          <p:nvPr/>
        </p:nvSpPr>
        <p:spPr>
          <a:xfrm>
            <a:off x="1579959" y="6242447"/>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Decision Tree</a:t>
            </a:r>
            <a:endParaRPr lang="en-US" sz="1900">
              <a:latin typeface="Arial Black" panose="020B0A04020102020204" pitchFamily="34" charset="0"/>
            </a:endParaRPr>
          </a:p>
        </p:txBody>
      </p:sp>
      <p:sp>
        <p:nvSpPr>
          <p:cNvPr id="9" name="Text 7"/>
          <p:cNvSpPr/>
          <p:nvPr/>
        </p:nvSpPr>
        <p:spPr>
          <a:xfrm>
            <a:off x="5479613" y="4274820"/>
            <a:ext cx="2805470" cy="350639"/>
          </a:xfrm>
          <a:prstGeom prst="rect">
            <a:avLst/>
          </a:prstGeom>
          <a:noFill/>
          <a:ln/>
        </p:spPr>
        <p:txBody>
          <a:bodyPr wrap="none" lIns="0" tIns="0" rIns="0" bIns="0" rtlCol="0" anchor="t"/>
          <a:lstStyle/>
          <a:p>
            <a:pPr marL="0" indent="0">
              <a:lnSpc>
                <a:spcPts val="2750"/>
              </a:lnSpc>
              <a:buNone/>
            </a:pPr>
            <a:r>
              <a:rPr lang="en-US" sz="2200" kern="0" spc="-22">
                <a:solidFill>
                  <a:srgbClr val="FFFFFF"/>
                </a:solidFill>
                <a:latin typeface="Arial Black" panose="020B0A04020102020204" pitchFamily="34" charset="0"/>
                <a:ea typeface="Montserrat Bold" pitchFamily="34" charset="-122"/>
                <a:cs typeface="Montserrat Bold" pitchFamily="34" charset="-120"/>
              </a:rPr>
              <a:t>Ensemble Methods</a:t>
            </a:r>
            <a:endParaRPr lang="en-US" sz="2200">
              <a:latin typeface="Arial Black" panose="020B0A04020102020204" pitchFamily="34" charset="0"/>
            </a:endParaRPr>
          </a:p>
        </p:txBody>
      </p:sp>
      <p:sp>
        <p:nvSpPr>
          <p:cNvPr id="10" name="Text 8"/>
          <p:cNvSpPr/>
          <p:nvPr/>
        </p:nvSpPr>
        <p:spPr>
          <a:xfrm>
            <a:off x="5874544" y="4872276"/>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Random Forest</a:t>
            </a:r>
            <a:endParaRPr lang="en-US" sz="1900">
              <a:latin typeface="Arial Black" panose="020B0A04020102020204" pitchFamily="34" charset="0"/>
            </a:endParaRPr>
          </a:p>
        </p:txBody>
      </p:sp>
      <p:sp>
        <p:nvSpPr>
          <p:cNvPr id="11" name="Text 9"/>
          <p:cNvSpPr/>
          <p:nvPr/>
        </p:nvSpPr>
        <p:spPr>
          <a:xfrm>
            <a:off x="5874544" y="5328999"/>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AdaBoost</a:t>
            </a:r>
            <a:endParaRPr lang="en-US" sz="1900">
              <a:latin typeface="Arial Black" panose="020B0A04020102020204" pitchFamily="34" charset="0"/>
            </a:endParaRPr>
          </a:p>
        </p:txBody>
      </p:sp>
      <p:sp>
        <p:nvSpPr>
          <p:cNvPr id="12" name="Text 10"/>
          <p:cNvSpPr/>
          <p:nvPr/>
        </p:nvSpPr>
        <p:spPr>
          <a:xfrm>
            <a:off x="5874544" y="5785723"/>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Gradient Boosting</a:t>
            </a:r>
            <a:endParaRPr lang="en-US" sz="1900">
              <a:latin typeface="Arial Black" panose="020B0A04020102020204" pitchFamily="34" charset="0"/>
            </a:endParaRPr>
          </a:p>
        </p:txBody>
      </p:sp>
      <p:sp>
        <p:nvSpPr>
          <p:cNvPr id="13" name="Text 11"/>
          <p:cNvSpPr/>
          <p:nvPr/>
        </p:nvSpPr>
        <p:spPr>
          <a:xfrm>
            <a:off x="5874544" y="6242447"/>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XGBoost</a:t>
            </a:r>
            <a:endParaRPr lang="en-US" sz="1900">
              <a:latin typeface="Arial Black" panose="020B0A04020102020204" pitchFamily="34" charset="0"/>
            </a:endParaRPr>
          </a:p>
        </p:txBody>
      </p:sp>
      <p:sp>
        <p:nvSpPr>
          <p:cNvPr id="14" name="Text 12"/>
          <p:cNvSpPr/>
          <p:nvPr/>
        </p:nvSpPr>
        <p:spPr>
          <a:xfrm>
            <a:off x="5874544" y="6699171"/>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LightGBM</a:t>
            </a:r>
            <a:endParaRPr lang="en-US" sz="1900">
              <a:latin typeface="Arial Black" panose="020B0A04020102020204" pitchFamily="34" charset="0"/>
            </a:endParaRPr>
          </a:p>
        </p:txBody>
      </p:sp>
      <p:sp>
        <p:nvSpPr>
          <p:cNvPr id="15" name="Text 13"/>
          <p:cNvSpPr/>
          <p:nvPr/>
        </p:nvSpPr>
        <p:spPr>
          <a:xfrm>
            <a:off x="9774198" y="4274820"/>
            <a:ext cx="2805470" cy="350639"/>
          </a:xfrm>
          <a:prstGeom prst="rect">
            <a:avLst/>
          </a:prstGeom>
          <a:noFill/>
          <a:ln/>
        </p:spPr>
        <p:txBody>
          <a:bodyPr wrap="none" lIns="0" tIns="0" rIns="0" bIns="0" rtlCol="0" anchor="t"/>
          <a:lstStyle/>
          <a:p>
            <a:pPr marL="0" indent="0">
              <a:lnSpc>
                <a:spcPts val="2750"/>
              </a:lnSpc>
              <a:buNone/>
            </a:pPr>
            <a:r>
              <a:rPr lang="en-US" sz="2200" kern="0" spc="-22">
                <a:solidFill>
                  <a:srgbClr val="FFFFFF"/>
                </a:solidFill>
                <a:latin typeface="Arial Black" panose="020B0A04020102020204" pitchFamily="34" charset="0"/>
                <a:ea typeface="Montserrat Bold" pitchFamily="34" charset="-122"/>
                <a:cs typeface="Montserrat Bold" pitchFamily="34" charset="-120"/>
              </a:rPr>
              <a:t>Evaluation Metrics</a:t>
            </a:r>
            <a:endParaRPr lang="en-US" sz="2200">
              <a:latin typeface="Arial Black" panose="020B0A04020102020204" pitchFamily="34" charset="0"/>
            </a:endParaRPr>
          </a:p>
        </p:txBody>
      </p:sp>
      <p:sp>
        <p:nvSpPr>
          <p:cNvPr id="16" name="Text 14"/>
          <p:cNvSpPr/>
          <p:nvPr/>
        </p:nvSpPr>
        <p:spPr>
          <a:xfrm>
            <a:off x="10169128" y="4872276"/>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Accuracy</a:t>
            </a:r>
            <a:endParaRPr lang="en-US" sz="1900">
              <a:latin typeface="Arial Black" panose="020B0A04020102020204" pitchFamily="34" charset="0"/>
            </a:endParaRPr>
          </a:p>
        </p:txBody>
      </p:sp>
      <p:sp>
        <p:nvSpPr>
          <p:cNvPr id="17" name="Text 15"/>
          <p:cNvSpPr/>
          <p:nvPr/>
        </p:nvSpPr>
        <p:spPr>
          <a:xfrm>
            <a:off x="10169128" y="5328999"/>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Precision</a:t>
            </a:r>
            <a:endParaRPr lang="en-US" sz="1900">
              <a:latin typeface="Arial Black" panose="020B0A04020102020204" pitchFamily="34" charset="0"/>
            </a:endParaRPr>
          </a:p>
        </p:txBody>
      </p:sp>
      <p:sp>
        <p:nvSpPr>
          <p:cNvPr id="18" name="Text 16"/>
          <p:cNvSpPr/>
          <p:nvPr/>
        </p:nvSpPr>
        <p:spPr>
          <a:xfrm>
            <a:off x="10169128" y="5785723"/>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Recall</a:t>
            </a:r>
            <a:endParaRPr lang="en-US" sz="1900">
              <a:latin typeface="Arial Black" panose="020B0A04020102020204" pitchFamily="34" charset="0"/>
            </a:endParaRPr>
          </a:p>
        </p:txBody>
      </p:sp>
      <p:sp>
        <p:nvSpPr>
          <p:cNvPr id="19" name="Text 17"/>
          <p:cNvSpPr/>
          <p:nvPr/>
        </p:nvSpPr>
        <p:spPr>
          <a:xfrm>
            <a:off x="10169128" y="6242447"/>
            <a:ext cx="3289816" cy="370403"/>
          </a:xfrm>
          <a:prstGeom prst="rect">
            <a:avLst/>
          </a:prstGeom>
          <a:noFill/>
          <a:ln/>
        </p:spPr>
        <p:txBody>
          <a:bodyPr wrap="none" lIns="0" tIns="0" rIns="0" bIns="0" rtlCol="0" anchor="t"/>
          <a:lstStyle/>
          <a:p>
            <a:pPr marL="342900" indent="-342900" algn="l">
              <a:lnSpc>
                <a:spcPts val="2900"/>
              </a:lnSpc>
              <a:buSzPct val="100000"/>
              <a:buChar char="•"/>
            </a:pPr>
            <a:r>
              <a:rPr lang="en-US" sz="1900">
                <a:solidFill>
                  <a:srgbClr val="E2E6E9"/>
                </a:solidFill>
                <a:latin typeface="Arial Black" panose="020B0A04020102020204" pitchFamily="34" charset="0"/>
                <a:ea typeface="Source Sans Pro" pitchFamily="34" charset="-122"/>
                <a:cs typeface="Source Sans Pro" pitchFamily="34" charset="-120"/>
              </a:rPr>
              <a:t>F1-Score</a:t>
            </a:r>
            <a:endParaRPr lang="en-US" sz="1900">
              <a:latin typeface="Arial Black" panose="020B0A04020102020204" pitchFamily="34" charset="0"/>
            </a:endParaRPr>
          </a:p>
        </p:txBody>
      </p:sp>
    </p:spTree>
    <p:extLst>
      <p:ext uri="{BB962C8B-B14F-4D97-AF65-F5344CB8AC3E}">
        <p14:creationId xmlns:p14="http://schemas.microsoft.com/office/powerpoint/2010/main" val="895470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222059" y="7739"/>
            <a:ext cx="5486400" cy="8229600"/>
          </a:xfrm>
          <a:prstGeom prst="rect">
            <a:avLst/>
          </a:prstGeom>
        </p:spPr>
      </p:pic>
      <p:sp>
        <p:nvSpPr>
          <p:cNvPr id="3" name="Text 0"/>
          <p:cNvSpPr/>
          <p:nvPr/>
        </p:nvSpPr>
        <p:spPr>
          <a:xfrm>
            <a:off x="582335" y="707707"/>
            <a:ext cx="4535567" cy="472678"/>
          </a:xfrm>
          <a:prstGeom prst="rect">
            <a:avLst/>
          </a:prstGeom>
          <a:noFill/>
          <a:ln/>
        </p:spPr>
        <p:txBody>
          <a:bodyPr wrap="none" lIns="0" tIns="0" rIns="0" bIns="0" rtlCol="0" anchor="t"/>
          <a:lstStyle/>
          <a:p>
            <a:pPr marL="0" indent="0">
              <a:lnSpc>
                <a:spcPts val="3700"/>
              </a:lnSpc>
              <a:buNone/>
            </a:pPr>
            <a:r>
              <a:rPr lang="en-US" sz="2950" kern="0" spc="-30" dirty="0">
                <a:solidFill>
                  <a:srgbClr val="FFFFFF"/>
                </a:solidFill>
                <a:latin typeface="Arial Black" panose="020B0A04020102020204" pitchFamily="34" charset="0"/>
                <a:ea typeface="Montserrat Bold" pitchFamily="34" charset="-122"/>
                <a:cs typeface="Montserrat Bold" pitchFamily="34" charset="-120"/>
              </a:rPr>
              <a:t>Performance Summary</a:t>
            </a:r>
            <a:endParaRPr lang="en-US" sz="2950" dirty="0">
              <a:latin typeface="Arial Black" panose="020B0A04020102020204" pitchFamily="34" charset="0"/>
            </a:endParaRPr>
          </a:p>
        </p:txBody>
      </p:sp>
      <p:sp>
        <p:nvSpPr>
          <p:cNvPr id="4" name="Text 1"/>
          <p:cNvSpPr/>
          <p:nvPr/>
        </p:nvSpPr>
        <p:spPr>
          <a:xfrm>
            <a:off x="582335" y="1429941"/>
            <a:ext cx="7979331" cy="748308"/>
          </a:xfrm>
          <a:prstGeom prst="rect">
            <a:avLst/>
          </a:prstGeom>
          <a:noFill/>
          <a:ln/>
        </p:spPr>
        <p:txBody>
          <a:bodyPr wrap="square" lIns="0" tIns="0" rIns="0" bIns="0" rtlCol="0" anchor="t"/>
          <a:lstStyle/>
          <a:p>
            <a:pPr marL="0" indent="0">
              <a:lnSpc>
                <a:spcPts val="1950"/>
              </a:lnSpc>
              <a:buNone/>
            </a:pPr>
            <a:r>
              <a:rPr lang="en-US" sz="1300" dirty="0">
                <a:solidFill>
                  <a:srgbClr val="E2E6E9"/>
                </a:solidFill>
                <a:latin typeface="Arial Black" panose="020B0A04020102020204" pitchFamily="34" charset="0"/>
                <a:ea typeface="Source Sans Pro" pitchFamily="34" charset="-122"/>
                <a:cs typeface="Source Sans Pro" pitchFamily="34" charset="-120"/>
              </a:rPr>
              <a:t>Our performance summary provides a comprehensive overview of how each model performed in predicting customer attrition. The table below showcases the key metrics for each algorithm, including accuracy, precision, recall, and F1-score for Class 1 (Attrition).</a:t>
            </a:r>
            <a:endParaRPr lang="en-US" sz="1300" dirty="0">
              <a:latin typeface="Arial Black" panose="020B0A04020102020204" pitchFamily="34" charset="0"/>
            </a:endParaRPr>
          </a:p>
        </p:txBody>
      </p:sp>
      <p:sp>
        <p:nvSpPr>
          <p:cNvPr id="5" name="Shape 2"/>
          <p:cNvSpPr/>
          <p:nvPr/>
        </p:nvSpPr>
        <p:spPr>
          <a:xfrm>
            <a:off x="582335" y="2365415"/>
            <a:ext cx="7979331" cy="5156359"/>
          </a:xfrm>
          <a:prstGeom prst="roundRect">
            <a:avLst>
              <a:gd name="adj" fmla="val 484"/>
            </a:avLst>
          </a:prstGeom>
          <a:noFill/>
          <a:ln w="7620">
            <a:solidFill>
              <a:srgbClr val="FFFFFF">
                <a:alpha val="24000"/>
              </a:srgbClr>
            </a:solidFill>
            <a:prstDash val="solid"/>
          </a:ln>
        </p:spPr>
        <p:txBody>
          <a:bodyPr/>
          <a:lstStyle/>
          <a:p>
            <a:endParaRPr lang="en-US"/>
          </a:p>
        </p:txBody>
      </p:sp>
      <p:sp>
        <p:nvSpPr>
          <p:cNvPr id="6" name="Shape 3"/>
          <p:cNvSpPr/>
          <p:nvPr/>
        </p:nvSpPr>
        <p:spPr>
          <a:xfrm>
            <a:off x="589955" y="2373035"/>
            <a:ext cx="7964091" cy="464225"/>
          </a:xfrm>
          <a:prstGeom prst="rect">
            <a:avLst/>
          </a:prstGeom>
          <a:solidFill>
            <a:srgbClr val="FFFFFF">
              <a:alpha val="4000"/>
            </a:srgbClr>
          </a:solidFill>
          <a:ln/>
        </p:spPr>
        <p:txBody>
          <a:bodyPr/>
          <a:lstStyle/>
          <a:p>
            <a:endParaRPr lang="en-US"/>
          </a:p>
        </p:txBody>
      </p:sp>
      <p:sp>
        <p:nvSpPr>
          <p:cNvPr id="7" name="Text 4"/>
          <p:cNvSpPr/>
          <p:nvPr/>
        </p:nvSpPr>
        <p:spPr>
          <a:xfrm>
            <a:off x="756285" y="2480429"/>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Model</a:t>
            </a:r>
            <a:endParaRPr lang="en-US" sz="1300">
              <a:latin typeface="Arial Black" panose="020B0A04020102020204" pitchFamily="34" charset="0"/>
            </a:endParaRPr>
          </a:p>
        </p:txBody>
      </p:sp>
      <p:sp>
        <p:nvSpPr>
          <p:cNvPr id="8" name="Text 5"/>
          <p:cNvSpPr/>
          <p:nvPr/>
        </p:nvSpPr>
        <p:spPr>
          <a:xfrm>
            <a:off x="2352913" y="2480429"/>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Accuracy</a:t>
            </a:r>
            <a:endParaRPr lang="en-US" sz="1300">
              <a:latin typeface="Arial Black" panose="020B0A04020102020204" pitchFamily="34" charset="0"/>
            </a:endParaRPr>
          </a:p>
        </p:txBody>
      </p:sp>
      <p:sp>
        <p:nvSpPr>
          <p:cNvPr id="9" name="Text 6"/>
          <p:cNvSpPr/>
          <p:nvPr/>
        </p:nvSpPr>
        <p:spPr>
          <a:xfrm>
            <a:off x="3945731" y="2480429"/>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Precision (Class 1)</a:t>
            </a:r>
            <a:endParaRPr lang="en-US" sz="1300">
              <a:latin typeface="Arial Black" panose="020B0A04020102020204" pitchFamily="34" charset="0"/>
            </a:endParaRPr>
          </a:p>
        </p:txBody>
      </p:sp>
      <p:sp>
        <p:nvSpPr>
          <p:cNvPr id="10" name="Text 7"/>
          <p:cNvSpPr/>
          <p:nvPr/>
        </p:nvSpPr>
        <p:spPr>
          <a:xfrm>
            <a:off x="5538549" y="2480429"/>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Recall (Class 1)</a:t>
            </a:r>
            <a:endParaRPr lang="en-US" sz="1300">
              <a:latin typeface="Arial Black" panose="020B0A04020102020204" pitchFamily="34" charset="0"/>
            </a:endParaRPr>
          </a:p>
        </p:txBody>
      </p:sp>
      <p:sp>
        <p:nvSpPr>
          <p:cNvPr id="11" name="Text 8"/>
          <p:cNvSpPr/>
          <p:nvPr/>
        </p:nvSpPr>
        <p:spPr>
          <a:xfrm>
            <a:off x="7131368" y="2480429"/>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F1-Score (Class 1)</a:t>
            </a:r>
            <a:endParaRPr lang="en-US" sz="1300">
              <a:latin typeface="Arial Black" panose="020B0A04020102020204" pitchFamily="34" charset="0"/>
            </a:endParaRPr>
          </a:p>
        </p:txBody>
      </p:sp>
      <p:sp>
        <p:nvSpPr>
          <p:cNvPr id="12" name="Shape 9"/>
          <p:cNvSpPr/>
          <p:nvPr/>
        </p:nvSpPr>
        <p:spPr>
          <a:xfrm>
            <a:off x="589955" y="2837259"/>
            <a:ext cx="7964091" cy="713661"/>
          </a:xfrm>
          <a:prstGeom prst="rect">
            <a:avLst/>
          </a:prstGeom>
          <a:solidFill>
            <a:srgbClr val="000000">
              <a:alpha val="4000"/>
            </a:srgbClr>
          </a:solidFill>
          <a:ln/>
        </p:spPr>
        <p:txBody>
          <a:bodyPr/>
          <a:lstStyle/>
          <a:p>
            <a:endParaRPr lang="en-US"/>
          </a:p>
        </p:txBody>
      </p:sp>
      <p:sp>
        <p:nvSpPr>
          <p:cNvPr id="13" name="Text 10"/>
          <p:cNvSpPr/>
          <p:nvPr/>
        </p:nvSpPr>
        <p:spPr>
          <a:xfrm>
            <a:off x="756285" y="2944654"/>
            <a:ext cx="1256348" cy="498872"/>
          </a:xfrm>
          <a:prstGeom prst="rect">
            <a:avLst/>
          </a:prstGeom>
          <a:noFill/>
          <a:ln/>
        </p:spPr>
        <p:txBody>
          <a:bodyPr wrap="squar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Logistic Regression</a:t>
            </a:r>
            <a:endParaRPr lang="en-US" sz="1300">
              <a:latin typeface="Arial Black" panose="020B0A04020102020204" pitchFamily="34" charset="0"/>
            </a:endParaRPr>
          </a:p>
        </p:txBody>
      </p:sp>
      <p:sp>
        <p:nvSpPr>
          <p:cNvPr id="14" name="Text 11"/>
          <p:cNvSpPr/>
          <p:nvPr/>
        </p:nvSpPr>
        <p:spPr>
          <a:xfrm>
            <a:off x="2352913" y="2944654"/>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0.84</a:t>
            </a:r>
            <a:endParaRPr lang="en-US" sz="1300">
              <a:latin typeface="Arial Black" panose="020B0A04020102020204" pitchFamily="34" charset="0"/>
            </a:endParaRPr>
          </a:p>
        </p:txBody>
      </p:sp>
      <p:sp>
        <p:nvSpPr>
          <p:cNvPr id="15" name="Text 12"/>
          <p:cNvSpPr/>
          <p:nvPr/>
        </p:nvSpPr>
        <p:spPr>
          <a:xfrm>
            <a:off x="3945731" y="2944654"/>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0.50</a:t>
            </a:r>
            <a:endParaRPr lang="en-US" sz="1300">
              <a:latin typeface="Arial Black" panose="020B0A04020102020204" pitchFamily="34" charset="0"/>
            </a:endParaRPr>
          </a:p>
        </p:txBody>
      </p:sp>
      <p:sp>
        <p:nvSpPr>
          <p:cNvPr id="16" name="Text 13"/>
          <p:cNvSpPr/>
          <p:nvPr/>
        </p:nvSpPr>
        <p:spPr>
          <a:xfrm>
            <a:off x="5538549" y="2944654"/>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0.77</a:t>
            </a:r>
            <a:endParaRPr lang="en-US" sz="1300">
              <a:latin typeface="Arial Black" panose="020B0A04020102020204" pitchFamily="34" charset="0"/>
            </a:endParaRPr>
          </a:p>
        </p:txBody>
      </p:sp>
      <p:sp>
        <p:nvSpPr>
          <p:cNvPr id="17" name="Text 14"/>
          <p:cNvSpPr/>
          <p:nvPr/>
        </p:nvSpPr>
        <p:spPr>
          <a:xfrm>
            <a:off x="7131368" y="2944654"/>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0.61</a:t>
            </a:r>
            <a:endParaRPr lang="en-US" sz="1300">
              <a:latin typeface="Arial Black" panose="020B0A04020102020204" pitchFamily="34" charset="0"/>
            </a:endParaRPr>
          </a:p>
        </p:txBody>
      </p:sp>
      <p:sp>
        <p:nvSpPr>
          <p:cNvPr id="18" name="Shape 15"/>
          <p:cNvSpPr/>
          <p:nvPr/>
        </p:nvSpPr>
        <p:spPr>
          <a:xfrm>
            <a:off x="589955" y="3550920"/>
            <a:ext cx="7964091" cy="464225"/>
          </a:xfrm>
          <a:prstGeom prst="rect">
            <a:avLst/>
          </a:prstGeom>
          <a:solidFill>
            <a:srgbClr val="FFFFFF">
              <a:alpha val="4000"/>
            </a:srgbClr>
          </a:solidFill>
          <a:ln/>
        </p:spPr>
        <p:txBody>
          <a:bodyPr/>
          <a:lstStyle/>
          <a:p>
            <a:endParaRPr lang="en-US"/>
          </a:p>
        </p:txBody>
      </p:sp>
      <p:sp>
        <p:nvSpPr>
          <p:cNvPr id="19" name="Text 16"/>
          <p:cNvSpPr/>
          <p:nvPr/>
        </p:nvSpPr>
        <p:spPr>
          <a:xfrm>
            <a:off x="756285" y="3658314"/>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Naive Bayes</a:t>
            </a:r>
            <a:endParaRPr lang="en-US" sz="1300">
              <a:latin typeface="Arial Black" panose="020B0A04020102020204" pitchFamily="34" charset="0"/>
            </a:endParaRPr>
          </a:p>
        </p:txBody>
      </p:sp>
      <p:sp>
        <p:nvSpPr>
          <p:cNvPr id="20" name="Text 17"/>
          <p:cNvSpPr/>
          <p:nvPr/>
        </p:nvSpPr>
        <p:spPr>
          <a:xfrm>
            <a:off x="2352913" y="3658314"/>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0.77</a:t>
            </a:r>
            <a:endParaRPr lang="en-US" sz="1300">
              <a:latin typeface="Arial Black" panose="020B0A04020102020204" pitchFamily="34" charset="0"/>
            </a:endParaRPr>
          </a:p>
        </p:txBody>
      </p:sp>
      <p:sp>
        <p:nvSpPr>
          <p:cNvPr id="21" name="Text 18"/>
          <p:cNvSpPr/>
          <p:nvPr/>
        </p:nvSpPr>
        <p:spPr>
          <a:xfrm>
            <a:off x="3945731" y="3658314"/>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0.39</a:t>
            </a:r>
            <a:endParaRPr lang="en-US" sz="1300">
              <a:latin typeface="Arial Black" panose="020B0A04020102020204" pitchFamily="34" charset="0"/>
            </a:endParaRPr>
          </a:p>
        </p:txBody>
      </p:sp>
      <p:sp>
        <p:nvSpPr>
          <p:cNvPr id="22" name="Text 19"/>
          <p:cNvSpPr/>
          <p:nvPr/>
        </p:nvSpPr>
        <p:spPr>
          <a:xfrm>
            <a:off x="5538549" y="3658314"/>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0.70</a:t>
            </a:r>
            <a:endParaRPr lang="en-US" sz="1300">
              <a:latin typeface="Arial Black" panose="020B0A04020102020204" pitchFamily="34" charset="0"/>
            </a:endParaRPr>
          </a:p>
        </p:txBody>
      </p:sp>
      <p:sp>
        <p:nvSpPr>
          <p:cNvPr id="23" name="Text 20"/>
          <p:cNvSpPr/>
          <p:nvPr/>
        </p:nvSpPr>
        <p:spPr>
          <a:xfrm>
            <a:off x="7131368" y="3658314"/>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0.50</a:t>
            </a:r>
            <a:endParaRPr lang="en-US" sz="1300">
              <a:latin typeface="Arial Black" panose="020B0A04020102020204" pitchFamily="34" charset="0"/>
            </a:endParaRPr>
          </a:p>
        </p:txBody>
      </p:sp>
      <p:sp>
        <p:nvSpPr>
          <p:cNvPr id="24" name="Shape 21"/>
          <p:cNvSpPr/>
          <p:nvPr/>
        </p:nvSpPr>
        <p:spPr>
          <a:xfrm>
            <a:off x="589955" y="4015145"/>
            <a:ext cx="7964091" cy="713661"/>
          </a:xfrm>
          <a:prstGeom prst="rect">
            <a:avLst/>
          </a:prstGeom>
          <a:solidFill>
            <a:srgbClr val="000000">
              <a:alpha val="4000"/>
            </a:srgbClr>
          </a:solidFill>
          <a:ln/>
        </p:spPr>
        <p:txBody>
          <a:bodyPr/>
          <a:lstStyle/>
          <a:p>
            <a:endParaRPr lang="en-US"/>
          </a:p>
        </p:txBody>
      </p:sp>
      <p:sp>
        <p:nvSpPr>
          <p:cNvPr id="25" name="Text 22"/>
          <p:cNvSpPr/>
          <p:nvPr/>
        </p:nvSpPr>
        <p:spPr>
          <a:xfrm>
            <a:off x="756285" y="4122539"/>
            <a:ext cx="1256348" cy="498872"/>
          </a:xfrm>
          <a:prstGeom prst="rect">
            <a:avLst/>
          </a:prstGeom>
          <a:noFill/>
          <a:ln/>
        </p:spPr>
        <p:txBody>
          <a:bodyPr wrap="squar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K-Nearest Neighbors</a:t>
            </a:r>
            <a:endParaRPr lang="en-US" sz="1300">
              <a:latin typeface="Arial Black" panose="020B0A04020102020204" pitchFamily="34" charset="0"/>
            </a:endParaRPr>
          </a:p>
        </p:txBody>
      </p:sp>
      <p:sp>
        <p:nvSpPr>
          <p:cNvPr id="26" name="Text 23"/>
          <p:cNvSpPr/>
          <p:nvPr/>
        </p:nvSpPr>
        <p:spPr>
          <a:xfrm>
            <a:off x="2352913" y="4122539"/>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0.84</a:t>
            </a:r>
            <a:endParaRPr lang="en-US" sz="1300">
              <a:latin typeface="Arial Black" panose="020B0A04020102020204" pitchFamily="34" charset="0"/>
            </a:endParaRPr>
          </a:p>
        </p:txBody>
      </p:sp>
      <p:sp>
        <p:nvSpPr>
          <p:cNvPr id="27" name="Text 24"/>
          <p:cNvSpPr/>
          <p:nvPr/>
        </p:nvSpPr>
        <p:spPr>
          <a:xfrm>
            <a:off x="3945731" y="4122539"/>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0.50</a:t>
            </a:r>
            <a:endParaRPr lang="en-US" sz="1300">
              <a:latin typeface="Arial Black" panose="020B0A04020102020204" pitchFamily="34" charset="0"/>
            </a:endParaRPr>
          </a:p>
        </p:txBody>
      </p:sp>
      <p:sp>
        <p:nvSpPr>
          <p:cNvPr id="28" name="Text 25"/>
          <p:cNvSpPr/>
          <p:nvPr/>
        </p:nvSpPr>
        <p:spPr>
          <a:xfrm>
            <a:off x="5538549" y="4122539"/>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0.78</a:t>
            </a:r>
            <a:endParaRPr lang="en-US" sz="1300">
              <a:latin typeface="Arial Black" panose="020B0A04020102020204" pitchFamily="34" charset="0"/>
            </a:endParaRPr>
          </a:p>
        </p:txBody>
      </p:sp>
      <p:sp>
        <p:nvSpPr>
          <p:cNvPr id="29" name="Text 26"/>
          <p:cNvSpPr/>
          <p:nvPr/>
        </p:nvSpPr>
        <p:spPr>
          <a:xfrm>
            <a:off x="7131368" y="4122539"/>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0.61</a:t>
            </a:r>
            <a:endParaRPr lang="en-US" sz="1300">
              <a:latin typeface="Arial Black" panose="020B0A04020102020204" pitchFamily="34" charset="0"/>
            </a:endParaRPr>
          </a:p>
        </p:txBody>
      </p:sp>
      <p:sp>
        <p:nvSpPr>
          <p:cNvPr id="30" name="Shape 27"/>
          <p:cNvSpPr/>
          <p:nvPr/>
        </p:nvSpPr>
        <p:spPr>
          <a:xfrm>
            <a:off x="589955" y="4728805"/>
            <a:ext cx="7964091" cy="464225"/>
          </a:xfrm>
          <a:prstGeom prst="rect">
            <a:avLst/>
          </a:prstGeom>
          <a:solidFill>
            <a:srgbClr val="FFFFFF">
              <a:alpha val="4000"/>
            </a:srgbClr>
          </a:solidFill>
          <a:ln/>
        </p:spPr>
        <p:txBody>
          <a:bodyPr/>
          <a:lstStyle/>
          <a:p>
            <a:endParaRPr lang="en-US"/>
          </a:p>
        </p:txBody>
      </p:sp>
      <p:sp>
        <p:nvSpPr>
          <p:cNvPr id="31" name="Text 28"/>
          <p:cNvSpPr/>
          <p:nvPr/>
        </p:nvSpPr>
        <p:spPr>
          <a:xfrm>
            <a:off x="756285" y="4836200"/>
            <a:ext cx="1256348" cy="249436"/>
          </a:xfrm>
          <a:prstGeom prst="rect">
            <a:avLst/>
          </a:prstGeom>
          <a:noFill/>
          <a:ln/>
        </p:spPr>
        <p:txBody>
          <a:bodyPr wrap="none" lIns="0" tIns="0" rIns="0" bIns="0" rtlCol="0" anchor="t"/>
          <a:lstStyle/>
          <a:p>
            <a:pPr marL="0" indent="0">
              <a:lnSpc>
                <a:spcPts val="1950"/>
              </a:lnSpc>
              <a:buNone/>
            </a:pPr>
            <a:r>
              <a:rPr lang="en-US" sz="1300" dirty="0">
                <a:solidFill>
                  <a:srgbClr val="E2E6E9"/>
                </a:solidFill>
                <a:latin typeface="Arial Black" panose="020B0A04020102020204" pitchFamily="34" charset="0"/>
                <a:ea typeface="Source Sans Pro" pitchFamily="34" charset="-122"/>
                <a:cs typeface="Source Sans Pro" pitchFamily="34" charset="-120"/>
              </a:rPr>
              <a:t>Decision Tree</a:t>
            </a:r>
            <a:endParaRPr lang="en-US" sz="1300" dirty="0">
              <a:latin typeface="Arial Black" panose="020B0A04020102020204" pitchFamily="34" charset="0"/>
            </a:endParaRPr>
          </a:p>
        </p:txBody>
      </p:sp>
      <p:sp>
        <p:nvSpPr>
          <p:cNvPr id="32" name="Text 29"/>
          <p:cNvSpPr/>
          <p:nvPr/>
        </p:nvSpPr>
        <p:spPr>
          <a:xfrm>
            <a:off x="2352913" y="4836200"/>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0.93</a:t>
            </a:r>
            <a:endParaRPr lang="en-US" sz="1300">
              <a:latin typeface="Arial Black" panose="020B0A04020102020204" pitchFamily="34" charset="0"/>
            </a:endParaRPr>
          </a:p>
        </p:txBody>
      </p:sp>
      <p:sp>
        <p:nvSpPr>
          <p:cNvPr id="33" name="Text 30"/>
          <p:cNvSpPr/>
          <p:nvPr/>
        </p:nvSpPr>
        <p:spPr>
          <a:xfrm>
            <a:off x="3945731" y="4836200"/>
            <a:ext cx="1252537" cy="249436"/>
          </a:xfrm>
          <a:prstGeom prst="rect">
            <a:avLst/>
          </a:prstGeom>
          <a:noFill/>
          <a:ln/>
        </p:spPr>
        <p:txBody>
          <a:bodyPr wrap="none" lIns="0" tIns="0" rIns="0" bIns="0" rtlCol="0" anchor="t"/>
          <a:lstStyle/>
          <a:p>
            <a:pPr marL="0" indent="0">
              <a:lnSpc>
                <a:spcPts val="1950"/>
              </a:lnSpc>
              <a:buNone/>
            </a:pPr>
            <a:r>
              <a:rPr lang="en-US" sz="1300" dirty="0">
                <a:solidFill>
                  <a:srgbClr val="E2E6E9"/>
                </a:solidFill>
                <a:latin typeface="Arial Black" panose="020B0A04020102020204" pitchFamily="34" charset="0"/>
                <a:ea typeface="Source Sans Pro" pitchFamily="34" charset="-122"/>
                <a:cs typeface="Source Sans Pro" pitchFamily="34" charset="-120"/>
              </a:rPr>
              <a:t>0.74</a:t>
            </a:r>
            <a:endParaRPr lang="en-US" sz="1300" dirty="0">
              <a:latin typeface="Arial Black" panose="020B0A04020102020204" pitchFamily="34" charset="0"/>
            </a:endParaRPr>
          </a:p>
        </p:txBody>
      </p:sp>
      <p:sp>
        <p:nvSpPr>
          <p:cNvPr id="34" name="Text 31"/>
          <p:cNvSpPr/>
          <p:nvPr/>
        </p:nvSpPr>
        <p:spPr>
          <a:xfrm>
            <a:off x="5538549" y="4836200"/>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0.87</a:t>
            </a:r>
            <a:endParaRPr lang="en-US" sz="1300">
              <a:latin typeface="Arial Black" panose="020B0A04020102020204" pitchFamily="34" charset="0"/>
            </a:endParaRPr>
          </a:p>
        </p:txBody>
      </p:sp>
      <p:sp>
        <p:nvSpPr>
          <p:cNvPr id="35" name="Text 32"/>
          <p:cNvSpPr/>
          <p:nvPr/>
        </p:nvSpPr>
        <p:spPr>
          <a:xfrm>
            <a:off x="7131368" y="4836200"/>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0.80</a:t>
            </a:r>
            <a:endParaRPr lang="en-US" sz="1300">
              <a:latin typeface="Arial Black" panose="020B0A04020102020204" pitchFamily="34" charset="0"/>
            </a:endParaRPr>
          </a:p>
        </p:txBody>
      </p:sp>
      <p:sp>
        <p:nvSpPr>
          <p:cNvPr id="36" name="Shape 33"/>
          <p:cNvSpPr/>
          <p:nvPr/>
        </p:nvSpPr>
        <p:spPr>
          <a:xfrm>
            <a:off x="589955" y="5193030"/>
            <a:ext cx="7964091" cy="464225"/>
          </a:xfrm>
          <a:prstGeom prst="rect">
            <a:avLst/>
          </a:prstGeom>
          <a:solidFill>
            <a:srgbClr val="000000">
              <a:alpha val="4000"/>
            </a:srgbClr>
          </a:solidFill>
          <a:ln/>
        </p:spPr>
        <p:txBody>
          <a:bodyPr/>
          <a:lstStyle/>
          <a:p>
            <a:endParaRPr lang="en-US"/>
          </a:p>
        </p:txBody>
      </p:sp>
      <p:sp>
        <p:nvSpPr>
          <p:cNvPr id="37" name="Text 34"/>
          <p:cNvSpPr/>
          <p:nvPr/>
        </p:nvSpPr>
        <p:spPr>
          <a:xfrm>
            <a:off x="756285" y="5300424"/>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Random Forest</a:t>
            </a:r>
            <a:endParaRPr lang="en-US" sz="1300">
              <a:latin typeface="Arial Black" panose="020B0A04020102020204" pitchFamily="34" charset="0"/>
            </a:endParaRPr>
          </a:p>
        </p:txBody>
      </p:sp>
      <p:sp>
        <p:nvSpPr>
          <p:cNvPr id="38" name="Text 35"/>
          <p:cNvSpPr/>
          <p:nvPr/>
        </p:nvSpPr>
        <p:spPr>
          <a:xfrm>
            <a:off x="2352913" y="5300424"/>
            <a:ext cx="1252537" cy="249436"/>
          </a:xfrm>
          <a:prstGeom prst="rect">
            <a:avLst/>
          </a:prstGeom>
          <a:noFill/>
          <a:ln/>
        </p:spPr>
        <p:txBody>
          <a:bodyPr wrap="none" lIns="0" tIns="0" rIns="0" bIns="0" rtlCol="0" anchor="t"/>
          <a:lstStyle/>
          <a:p>
            <a:pPr marL="0" indent="0">
              <a:lnSpc>
                <a:spcPts val="1950"/>
              </a:lnSpc>
              <a:buNone/>
            </a:pPr>
            <a:r>
              <a:rPr lang="en-US" sz="1300" dirty="0">
                <a:solidFill>
                  <a:srgbClr val="E2E6E9"/>
                </a:solidFill>
                <a:latin typeface="Arial Black" panose="020B0A04020102020204" pitchFamily="34" charset="0"/>
                <a:ea typeface="Source Sans Pro" pitchFamily="34" charset="-122"/>
                <a:cs typeface="Source Sans Pro" pitchFamily="34" charset="-120"/>
              </a:rPr>
              <a:t>0.94</a:t>
            </a:r>
            <a:endParaRPr lang="en-US" sz="1300" dirty="0">
              <a:latin typeface="Arial Black" panose="020B0A04020102020204" pitchFamily="34" charset="0"/>
            </a:endParaRPr>
          </a:p>
        </p:txBody>
      </p:sp>
      <p:sp>
        <p:nvSpPr>
          <p:cNvPr id="39" name="Text 36"/>
          <p:cNvSpPr/>
          <p:nvPr/>
        </p:nvSpPr>
        <p:spPr>
          <a:xfrm>
            <a:off x="3945731" y="5300424"/>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0.77</a:t>
            </a:r>
            <a:endParaRPr lang="en-US" sz="1300">
              <a:latin typeface="Arial Black" panose="020B0A04020102020204" pitchFamily="34" charset="0"/>
            </a:endParaRPr>
          </a:p>
        </p:txBody>
      </p:sp>
      <p:sp>
        <p:nvSpPr>
          <p:cNvPr id="40" name="Text 37"/>
          <p:cNvSpPr/>
          <p:nvPr/>
        </p:nvSpPr>
        <p:spPr>
          <a:xfrm>
            <a:off x="5538549" y="5300424"/>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0.90</a:t>
            </a:r>
            <a:endParaRPr lang="en-US" sz="1300">
              <a:latin typeface="Arial Black" panose="020B0A04020102020204" pitchFamily="34" charset="0"/>
            </a:endParaRPr>
          </a:p>
        </p:txBody>
      </p:sp>
      <p:sp>
        <p:nvSpPr>
          <p:cNvPr id="41" name="Text 38"/>
          <p:cNvSpPr/>
          <p:nvPr/>
        </p:nvSpPr>
        <p:spPr>
          <a:xfrm>
            <a:off x="7131368" y="5300424"/>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0.83</a:t>
            </a:r>
            <a:endParaRPr lang="en-US" sz="1300">
              <a:latin typeface="Arial Black" panose="020B0A04020102020204" pitchFamily="34" charset="0"/>
            </a:endParaRPr>
          </a:p>
        </p:txBody>
      </p:sp>
      <p:sp>
        <p:nvSpPr>
          <p:cNvPr id="42" name="Shape 39"/>
          <p:cNvSpPr/>
          <p:nvPr/>
        </p:nvSpPr>
        <p:spPr>
          <a:xfrm>
            <a:off x="589955" y="5657255"/>
            <a:ext cx="7964091" cy="464225"/>
          </a:xfrm>
          <a:prstGeom prst="rect">
            <a:avLst/>
          </a:prstGeom>
          <a:solidFill>
            <a:srgbClr val="FFFFFF">
              <a:alpha val="4000"/>
            </a:srgbClr>
          </a:solidFill>
          <a:ln/>
        </p:spPr>
        <p:txBody>
          <a:bodyPr/>
          <a:lstStyle/>
          <a:p>
            <a:endParaRPr lang="en-US"/>
          </a:p>
        </p:txBody>
      </p:sp>
      <p:sp>
        <p:nvSpPr>
          <p:cNvPr id="43" name="Text 40"/>
          <p:cNvSpPr/>
          <p:nvPr/>
        </p:nvSpPr>
        <p:spPr>
          <a:xfrm>
            <a:off x="756285" y="5764649"/>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AdaBoost</a:t>
            </a:r>
            <a:endParaRPr lang="en-US" sz="1300">
              <a:latin typeface="Arial Black" panose="020B0A04020102020204" pitchFamily="34" charset="0"/>
            </a:endParaRPr>
          </a:p>
        </p:txBody>
      </p:sp>
      <p:sp>
        <p:nvSpPr>
          <p:cNvPr id="44" name="Text 41"/>
          <p:cNvSpPr/>
          <p:nvPr/>
        </p:nvSpPr>
        <p:spPr>
          <a:xfrm>
            <a:off x="2352913" y="5764649"/>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0.26</a:t>
            </a:r>
            <a:endParaRPr lang="en-US" sz="1300">
              <a:latin typeface="Arial Black" panose="020B0A04020102020204" pitchFamily="34" charset="0"/>
            </a:endParaRPr>
          </a:p>
        </p:txBody>
      </p:sp>
      <p:sp>
        <p:nvSpPr>
          <p:cNvPr id="45" name="Text 42"/>
          <p:cNvSpPr/>
          <p:nvPr/>
        </p:nvSpPr>
        <p:spPr>
          <a:xfrm>
            <a:off x="3945731" y="5764649"/>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0.18</a:t>
            </a:r>
            <a:endParaRPr lang="en-US" sz="1300">
              <a:latin typeface="Arial Black" panose="020B0A04020102020204" pitchFamily="34" charset="0"/>
            </a:endParaRPr>
          </a:p>
        </p:txBody>
      </p:sp>
      <p:sp>
        <p:nvSpPr>
          <p:cNvPr id="46" name="Text 43"/>
          <p:cNvSpPr/>
          <p:nvPr/>
        </p:nvSpPr>
        <p:spPr>
          <a:xfrm>
            <a:off x="5538549" y="5764649"/>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1.00</a:t>
            </a:r>
            <a:endParaRPr lang="en-US" sz="1300">
              <a:latin typeface="Arial Black" panose="020B0A04020102020204" pitchFamily="34" charset="0"/>
            </a:endParaRPr>
          </a:p>
        </p:txBody>
      </p:sp>
      <p:sp>
        <p:nvSpPr>
          <p:cNvPr id="47" name="Text 44"/>
          <p:cNvSpPr/>
          <p:nvPr/>
        </p:nvSpPr>
        <p:spPr>
          <a:xfrm>
            <a:off x="7131368" y="5764649"/>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0.30</a:t>
            </a:r>
            <a:endParaRPr lang="en-US" sz="1300">
              <a:latin typeface="Arial Black" panose="020B0A04020102020204" pitchFamily="34" charset="0"/>
            </a:endParaRPr>
          </a:p>
        </p:txBody>
      </p:sp>
      <p:sp>
        <p:nvSpPr>
          <p:cNvPr id="48" name="Shape 45"/>
          <p:cNvSpPr/>
          <p:nvPr/>
        </p:nvSpPr>
        <p:spPr>
          <a:xfrm>
            <a:off x="589955" y="6121479"/>
            <a:ext cx="7964091" cy="464225"/>
          </a:xfrm>
          <a:prstGeom prst="rect">
            <a:avLst/>
          </a:prstGeom>
          <a:solidFill>
            <a:srgbClr val="000000">
              <a:alpha val="4000"/>
            </a:srgbClr>
          </a:solidFill>
          <a:ln/>
        </p:spPr>
        <p:txBody>
          <a:bodyPr/>
          <a:lstStyle/>
          <a:p>
            <a:endParaRPr lang="en-US"/>
          </a:p>
        </p:txBody>
      </p:sp>
      <p:sp>
        <p:nvSpPr>
          <p:cNvPr id="49" name="Text 46"/>
          <p:cNvSpPr/>
          <p:nvPr/>
        </p:nvSpPr>
        <p:spPr>
          <a:xfrm>
            <a:off x="756285" y="6228874"/>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Gradient Boosting</a:t>
            </a:r>
            <a:endParaRPr lang="en-US" sz="1300">
              <a:latin typeface="Arial Black" panose="020B0A04020102020204" pitchFamily="34" charset="0"/>
            </a:endParaRPr>
          </a:p>
        </p:txBody>
      </p:sp>
      <p:sp>
        <p:nvSpPr>
          <p:cNvPr id="50" name="Text 47"/>
          <p:cNvSpPr/>
          <p:nvPr/>
        </p:nvSpPr>
        <p:spPr>
          <a:xfrm>
            <a:off x="2352913" y="6228874"/>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0.95</a:t>
            </a:r>
            <a:endParaRPr lang="en-US" sz="1300">
              <a:latin typeface="Arial Black" panose="020B0A04020102020204" pitchFamily="34" charset="0"/>
            </a:endParaRPr>
          </a:p>
        </p:txBody>
      </p:sp>
      <p:sp>
        <p:nvSpPr>
          <p:cNvPr id="51" name="Text 48"/>
          <p:cNvSpPr/>
          <p:nvPr/>
        </p:nvSpPr>
        <p:spPr>
          <a:xfrm>
            <a:off x="3945731" y="6228874"/>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0.79</a:t>
            </a:r>
            <a:endParaRPr lang="en-US" sz="1300">
              <a:latin typeface="Arial Black" panose="020B0A04020102020204" pitchFamily="34" charset="0"/>
            </a:endParaRPr>
          </a:p>
        </p:txBody>
      </p:sp>
      <p:sp>
        <p:nvSpPr>
          <p:cNvPr id="52" name="Text 49"/>
          <p:cNvSpPr/>
          <p:nvPr/>
        </p:nvSpPr>
        <p:spPr>
          <a:xfrm>
            <a:off x="5538549" y="6228874"/>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0.93</a:t>
            </a:r>
            <a:endParaRPr lang="en-US" sz="1300">
              <a:latin typeface="Arial Black" panose="020B0A04020102020204" pitchFamily="34" charset="0"/>
            </a:endParaRPr>
          </a:p>
        </p:txBody>
      </p:sp>
      <p:sp>
        <p:nvSpPr>
          <p:cNvPr id="53" name="Text 50"/>
          <p:cNvSpPr/>
          <p:nvPr/>
        </p:nvSpPr>
        <p:spPr>
          <a:xfrm>
            <a:off x="7131368" y="6228874"/>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0.86</a:t>
            </a:r>
            <a:endParaRPr lang="en-US" sz="1300">
              <a:latin typeface="Arial Black" panose="020B0A04020102020204" pitchFamily="34" charset="0"/>
            </a:endParaRPr>
          </a:p>
        </p:txBody>
      </p:sp>
      <p:sp>
        <p:nvSpPr>
          <p:cNvPr id="54" name="Shape 51"/>
          <p:cNvSpPr/>
          <p:nvPr/>
        </p:nvSpPr>
        <p:spPr>
          <a:xfrm>
            <a:off x="589955" y="6585704"/>
            <a:ext cx="7964091" cy="464225"/>
          </a:xfrm>
          <a:prstGeom prst="rect">
            <a:avLst/>
          </a:prstGeom>
          <a:solidFill>
            <a:srgbClr val="FFFFFF">
              <a:alpha val="4000"/>
            </a:srgbClr>
          </a:solidFill>
          <a:ln/>
        </p:spPr>
        <p:txBody>
          <a:bodyPr/>
          <a:lstStyle/>
          <a:p>
            <a:endParaRPr lang="en-US"/>
          </a:p>
        </p:txBody>
      </p:sp>
      <p:sp>
        <p:nvSpPr>
          <p:cNvPr id="55" name="Text 52"/>
          <p:cNvSpPr/>
          <p:nvPr/>
        </p:nvSpPr>
        <p:spPr>
          <a:xfrm>
            <a:off x="756285" y="6693098"/>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XGBoost</a:t>
            </a:r>
            <a:endParaRPr lang="en-US" sz="1300">
              <a:latin typeface="Arial Black" panose="020B0A04020102020204" pitchFamily="34" charset="0"/>
            </a:endParaRPr>
          </a:p>
        </p:txBody>
      </p:sp>
      <p:sp>
        <p:nvSpPr>
          <p:cNvPr id="56" name="Text 53"/>
          <p:cNvSpPr/>
          <p:nvPr/>
        </p:nvSpPr>
        <p:spPr>
          <a:xfrm>
            <a:off x="2352913" y="6693098"/>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0.95</a:t>
            </a:r>
            <a:endParaRPr lang="en-US" sz="1300">
              <a:latin typeface="Arial Black" panose="020B0A04020102020204" pitchFamily="34" charset="0"/>
            </a:endParaRPr>
          </a:p>
        </p:txBody>
      </p:sp>
      <p:sp>
        <p:nvSpPr>
          <p:cNvPr id="57" name="Text 54"/>
          <p:cNvSpPr/>
          <p:nvPr/>
        </p:nvSpPr>
        <p:spPr>
          <a:xfrm>
            <a:off x="3945731" y="6693098"/>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0.79</a:t>
            </a:r>
            <a:endParaRPr lang="en-US" sz="1300">
              <a:latin typeface="Arial Black" panose="020B0A04020102020204" pitchFamily="34" charset="0"/>
            </a:endParaRPr>
          </a:p>
        </p:txBody>
      </p:sp>
      <p:sp>
        <p:nvSpPr>
          <p:cNvPr id="58" name="Text 55"/>
          <p:cNvSpPr/>
          <p:nvPr/>
        </p:nvSpPr>
        <p:spPr>
          <a:xfrm>
            <a:off x="5538549" y="6693098"/>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0.91</a:t>
            </a:r>
            <a:endParaRPr lang="en-US" sz="1300">
              <a:latin typeface="Arial Black" panose="020B0A04020102020204" pitchFamily="34" charset="0"/>
            </a:endParaRPr>
          </a:p>
        </p:txBody>
      </p:sp>
      <p:sp>
        <p:nvSpPr>
          <p:cNvPr id="59" name="Text 56"/>
          <p:cNvSpPr/>
          <p:nvPr/>
        </p:nvSpPr>
        <p:spPr>
          <a:xfrm>
            <a:off x="7131368" y="6693098"/>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0.85</a:t>
            </a:r>
            <a:endParaRPr lang="en-US" sz="1300">
              <a:latin typeface="Arial Black" panose="020B0A04020102020204" pitchFamily="34" charset="0"/>
            </a:endParaRPr>
          </a:p>
        </p:txBody>
      </p:sp>
      <p:sp>
        <p:nvSpPr>
          <p:cNvPr id="60" name="Shape 57"/>
          <p:cNvSpPr/>
          <p:nvPr/>
        </p:nvSpPr>
        <p:spPr>
          <a:xfrm>
            <a:off x="589955" y="7049929"/>
            <a:ext cx="7964091" cy="464225"/>
          </a:xfrm>
          <a:prstGeom prst="rect">
            <a:avLst/>
          </a:prstGeom>
          <a:solidFill>
            <a:srgbClr val="000000">
              <a:alpha val="4000"/>
            </a:srgbClr>
          </a:solidFill>
          <a:ln/>
        </p:spPr>
        <p:txBody>
          <a:bodyPr/>
          <a:lstStyle/>
          <a:p>
            <a:endParaRPr lang="en-US"/>
          </a:p>
        </p:txBody>
      </p:sp>
      <p:sp>
        <p:nvSpPr>
          <p:cNvPr id="61" name="Text 58"/>
          <p:cNvSpPr/>
          <p:nvPr/>
        </p:nvSpPr>
        <p:spPr>
          <a:xfrm>
            <a:off x="756285" y="7157323"/>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LightGBM</a:t>
            </a:r>
            <a:endParaRPr lang="en-US" sz="1300">
              <a:latin typeface="Arial Black" panose="020B0A04020102020204" pitchFamily="34" charset="0"/>
            </a:endParaRPr>
          </a:p>
        </p:txBody>
      </p:sp>
      <p:sp>
        <p:nvSpPr>
          <p:cNvPr id="62" name="Text 59"/>
          <p:cNvSpPr/>
          <p:nvPr/>
        </p:nvSpPr>
        <p:spPr>
          <a:xfrm>
            <a:off x="2352913" y="7157323"/>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0.95</a:t>
            </a:r>
            <a:endParaRPr lang="en-US" sz="1300">
              <a:latin typeface="Arial Black" panose="020B0A04020102020204" pitchFamily="34" charset="0"/>
            </a:endParaRPr>
          </a:p>
        </p:txBody>
      </p:sp>
      <p:sp>
        <p:nvSpPr>
          <p:cNvPr id="63" name="Text 60"/>
          <p:cNvSpPr/>
          <p:nvPr/>
        </p:nvSpPr>
        <p:spPr>
          <a:xfrm>
            <a:off x="3945731" y="7157323"/>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0.79</a:t>
            </a:r>
            <a:endParaRPr lang="en-US" sz="1300">
              <a:latin typeface="Arial Black" panose="020B0A04020102020204" pitchFamily="34" charset="0"/>
            </a:endParaRPr>
          </a:p>
        </p:txBody>
      </p:sp>
      <p:sp>
        <p:nvSpPr>
          <p:cNvPr id="64" name="Text 61"/>
          <p:cNvSpPr/>
          <p:nvPr/>
        </p:nvSpPr>
        <p:spPr>
          <a:xfrm>
            <a:off x="5538549" y="7157323"/>
            <a:ext cx="1252537"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0.92</a:t>
            </a:r>
            <a:endParaRPr lang="en-US" sz="1300">
              <a:latin typeface="Arial Black" panose="020B0A04020102020204" pitchFamily="34" charset="0"/>
            </a:endParaRPr>
          </a:p>
        </p:txBody>
      </p:sp>
      <p:sp>
        <p:nvSpPr>
          <p:cNvPr id="65" name="Text 62"/>
          <p:cNvSpPr/>
          <p:nvPr/>
        </p:nvSpPr>
        <p:spPr>
          <a:xfrm>
            <a:off x="7131368" y="7157323"/>
            <a:ext cx="1256348" cy="249436"/>
          </a:xfrm>
          <a:prstGeom prst="rect">
            <a:avLst/>
          </a:prstGeom>
          <a:noFill/>
          <a:ln/>
        </p:spPr>
        <p:txBody>
          <a:bodyPr wrap="none" lIns="0" tIns="0" rIns="0" bIns="0" rtlCol="0" anchor="t"/>
          <a:lstStyle/>
          <a:p>
            <a:pPr marL="0" indent="0">
              <a:lnSpc>
                <a:spcPts val="1950"/>
              </a:lnSpc>
              <a:buNone/>
            </a:pPr>
            <a:r>
              <a:rPr lang="en-US" sz="1300">
                <a:solidFill>
                  <a:srgbClr val="E2E6E9"/>
                </a:solidFill>
                <a:latin typeface="Arial Black" panose="020B0A04020102020204" pitchFamily="34" charset="0"/>
                <a:ea typeface="Source Sans Pro" pitchFamily="34" charset="-122"/>
                <a:cs typeface="Source Sans Pro" pitchFamily="34" charset="-120"/>
              </a:rPr>
              <a:t>0.85</a:t>
            </a:r>
            <a:endParaRPr lang="en-US" sz="1300">
              <a:latin typeface="Arial Black" panose="020B0A04020102020204" pitchFamily="34" charset="0"/>
            </a:endParaRPr>
          </a:p>
        </p:txBody>
      </p:sp>
    </p:spTree>
    <p:extLst>
      <p:ext uri="{BB962C8B-B14F-4D97-AF65-F5344CB8AC3E}">
        <p14:creationId xmlns:p14="http://schemas.microsoft.com/office/powerpoint/2010/main" val="3548824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793433"/>
            <a:ext cx="11228665" cy="642461"/>
          </a:xfrm>
          <a:prstGeom prst="rect">
            <a:avLst/>
          </a:prstGeom>
          <a:noFill/>
          <a:ln/>
        </p:spPr>
        <p:txBody>
          <a:bodyPr wrap="none" lIns="0" tIns="0" rIns="0" bIns="0" rtlCol="0" anchor="t"/>
          <a:lstStyle/>
          <a:p>
            <a:pPr marL="0" indent="0">
              <a:lnSpc>
                <a:spcPts val="5050"/>
              </a:lnSpc>
              <a:buNone/>
            </a:pPr>
            <a:r>
              <a:rPr lang="en-US" sz="4000" kern="0" spc="-40" dirty="0">
                <a:solidFill>
                  <a:srgbClr val="FFFFFF"/>
                </a:solidFill>
                <a:latin typeface="Arial Black" panose="020B0A04020102020204" pitchFamily="34" charset="0"/>
                <a:ea typeface="Montserrat Bold" pitchFamily="34" charset="-122"/>
                <a:cs typeface="Montserrat Bold" pitchFamily="34" charset="-120"/>
              </a:rPr>
              <a:t>Best Performing Model: Gradient Boosting</a:t>
            </a:r>
            <a:endParaRPr lang="en-US" sz="4000" dirty="0">
              <a:latin typeface="Arial Black" panose="020B0A04020102020204" pitchFamily="34" charset="0"/>
            </a:endParaRPr>
          </a:p>
        </p:txBody>
      </p:sp>
      <p:sp>
        <p:nvSpPr>
          <p:cNvPr id="3" name="Text 1"/>
          <p:cNvSpPr/>
          <p:nvPr/>
        </p:nvSpPr>
        <p:spPr>
          <a:xfrm>
            <a:off x="1185029" y="1888093"/>
            <a:ext cx="12260223" cy="1017270"/>
          </a:xfrm>
          <a:prstGeom prst="rect">
            <a:avLst/>
          </a:prstGeom>
          <a:noFill/>
          <a:ln/>
        </p:spPr>
        <p:txBody>
          <a:bodyPr wrap="square" lIns="0" tIns="0" rIns="0" bIns="0" rtlCol="0" anchor="t"/>
          <a:lstStyle/>
          <a:p>
            <a:pPr marL="0" indent="0">
              <a:lnSpc>
                <a:spcPts val="2650"/>
              </a:lnSpc>
              <a:buNone/>
            </a:pPr>
            <a:r>
              <a:rPr lang="en-US" sz="1750" dirty="0">
                <a:solidFill>
                  <a:srgbClr val="E2E6E9"/>
                </a:solidFill>
                <a:latin typeface="Arial Black" panose="020B0A04020102020204" pitchFamily="34" charset="0"/>
                <a:ea typeface="Source Sans Pro" pitchFamily="34" charset="-122"/>
                <a:cs typeface="Source Sans Pro" pitchFamily="34" charset="-120"/>
              </a:rPr>
              <a:t>Gradient Boosting emerged as our top-performing model with impressive metrics: 0.95 accuracy, 0.79 precision, 0.93 recall, and 0.86 F1-score for Class 1 (Attrition). Its high recall of 0.93 is particularly significant, indicating effective identification of potential </a:t>
            </a:r>
            <a:r>
              <a:rPr lang="en-US" sz="1750" dirty="0" err="1">
                <a:solidFill>
                  <a:srgbClr val="E2E6E9"/>
                </a:solidFill>
                <a:latin typeface="Arial Black" panose="020B0A04020102020204" pitchFamily="34" charset="0"/>
                <a:ea typeface="Source Sans Pro" pitchFamily="34" charset="-122"/>
                <a:cs typeface="Source Sans Pro" pitchFamily="34" charset="-120"/>
              </a:rPr>
              <a:t>attritors</a:t>
            </a:r>
            <a:r>
              <a:rPr lang="en-US" sz="1750" dirty="0">
                <a:solidFill>
                  <a:srgbClr val="E2E6E9"/>
                </a:solidFill>
                <a:latin typeface="Arial Black" panose="020B0A04020102020204" pitchFamily="34" charset="0"/>
                <a:ea typeface="Source Sans Pro" pitchFamily="34" charset="-122"/>
                <a:cs typeface="Source Sans Pro" pitchFamily="34" charset="-120"/>
              </a:rPr>
              <a:t>.</a:t>
            </a:r>
            <a:endParaRPr lang="en-US" sz="1750" dirty="0">
              <a:latin typeface="Arial Black" panose="020B0A04020102020204" pitchFamily="34" charset="0"/>
            </a:endParaRPr>
          </a:p>
        </p:txBody>
      </p:sp>
      <p:sp>
        <p:nvSpPr>
          <p:cNvPr id="4" name="Text 2"/>
          <p:cNvSpPr/>
          <p:nvPr/>
        </p:nvSpPr>
        <p:spPr>
          <a:xfrm>
            <a:off x="1185029" y="3159681"/>
            <a:ext cx="12260223" cy="1017270"/>
          </a:xfrm>
          <a:prstGeom prst="rect">
            <a:avLst/>
          </a:prstGeom>
          <a:noFill/>
          <a:ln/>
        </p:spPr>
        <p:txBody>
          <a:bodyPr wrap="square" lIns="0" tIns="0" rIns="0" bIns="0" rtlCol="0" anchor="t"/>
          <a:lstStyle/>
          <a:p>
            <a:pPr marL="0" indent="0">
              <a:lnSpc>
                <a:spcPts val="2650"/>
              </a:lnSpc>
              <a:buNone/>
            </a:pPr>
            <a:r>
              <a:rPr lang="en-US" sz="1750" dirty="0">
                <a:solidFill>
                  <a:srgbClr val="E2E6E9"/>
                </a:solidFill>
                <a:latin typeface="Arial Black" panose="020B0A04020102020204" pitchFamily="34" charset="0"/>
                <a:ea typeface="Source Sans Pro" pitchFamily="34" charset="-122"/>
                <a:cs typeface="Source Sans Pro" pitchFamily="34" charset="-120"/>
              </a:rPr>
              <a:t>We chose Gradient Boosting for its overall performance, balancing precision and recall. It's known for robustness against overfitting and can handle complex data relationships. While more complex than some models, it still offers valuable insights into feature importance, aiding in understanding customer behavior and guiding retention strategies.</a:t>
            </a:r>
            <a:endParaRPr lang="en-US" sz="1750" dirty="0">
              <a:latin typeface="Arial Black" panose="020B0A04020102020204" pitchFamily="34" charset="0"/>
            </a:endParaRPr>
          </a:p>
        </p:txBody>
      </p:sp>
      <p:sp>
        <p:nvSpPr>
          <p:cNvPr id="5" name="Shape 3"/>
          <p:cNvSpPr/>
          <p:nvPr/>
        </p:nvSpPr>
        <p:spPr>
          <a:xfrm>
            <a:off x="1185029" y="4685586"/>
            <a:ext cx="508754" cy="508754"/>
          </a:xfrm>
          <a:prstGeom prst="roundRect">
            <a:avLst>
              <a:gd name="adj" fmla="val 6668"/>
            </a:avLst>
          </a:prstGeom>
          <a:solidFill>
            <a:srgbClr val="303132"/>
          </a:solidFill>
          <a:ln/>
        </p:spPr>
        <p:txBody>
          <a:bodyPr/>
          <a:lstStyle/>
          <a:p>
            <a:endParaRPr lang="en-US"/>
          </a:p>
        </p:txBody>
      </p:sp>
      <p:sp>
        <p:nvSpPr>
          <p:cNvPr id="6" name="Text 4"/>
          <p:cNvSpPr/>
          <p:nvPr/>
        </p:nvSpPr>
        <p:spPr>
          <a:xfrm>
            <a:off x="1380411" y="4785717"/>
            <a:ext cx="117872" cy="308372"/>
          </a:xfrm>
          <a:prstGeom prst="rect">
            <a:avLst/>
          </a:prstGeom>
          <a:noFill/>
          <a:ln/>
        </p:spPr>
        <p:txBody>
          <a:bodyPr wrap="none" lIns="0" tIns="0" rIns="0" bIns="0" rtlCol="0" anchor="t"/>
          <a:lstStyle/>
          <a:p>
            <a:pPr marL="0" indent="0" algn="ctr">
              <a:lnSpc>
                <a:spcPts val="2400"/>
              </a:lnSpc>
              <a:buNone/>
            </a:pPr>
            <a:r>
              <a:rPr lang="en-US" sz="2400" kern="0" spc="-24">
                <a:solidFill>
                  <a:srgbClr val="E2E6E9"/>
                </a:solidFill>
                <a:latin typeface="Arial Black" panose="020B0A04020102020204" pitchFamily="34" charset="0"/>
                <a:ea typeface="Montserrat Bold" pitchFamily="34" charset="-122"/>
                <a:cs typeface="Montserrat Bold" pitchFamily="34" charset="-120"/>
              </a:rPr>
              <a:t>1</a:t>
            </a:r>
            <a:endParaRPr lang="en-US" sz="2400">
              <a:latin typeface="Arial Black" panose="020B0A04020102020204" pitchFamily="34" charset="0"/>
            </a:endParaRPr>
          </a:p>
        </p:txBody>
      </p:sp>
      <p:sp>
        <p:nvSpPr>
          <p:cNvPr id="7" name="Text 5"/>
          <p:cNvSpPr/>
          <p:nvPr/>
        </p:nvSpPr>
        <p:spPr>
          <a:xfrm>
            <a:off x="1919883" y="4685586"/>
            <a:ext cx="2569964" cy="321231"/>
          </a:xfrm>
          <a:prstGeom prst="rect">
            <a:avLst/>
          </a:prstGeom>
          <a:noFill/>
          <a:ln/>
        </p:spPr>
        <p:txBody>
          <a:bodyPr wrap="none" lIns="0" tIns="0" rIns="0" bIns="0" rtlCol="0" anchor="t"/>
          <a:lstStyle/>
          <a:p>
            <a:pPr marL="0" indent="0">
              <a:lnSpc>
                <a:spcPts val="2500"/>
              </a:lnSpc>
              <a:buNone/>
            </a:pPr>
            <a:r>
              <a:rPr lang="en-US" sz="2000" kern="0" spc="-20" dirty="0">
                <a:solidFill>
                  <a:srgbClr val="E2E6E9"/>
                </a:solidFill>
                <a:latin typeface="Arial Black" panose="020B0A04020102020204" pitchFamily="34" charset="0"/>
                <a:ea typeface="Montserrat Bold" pitchFamily="34" charset="-122"/>
                <a:cs typeface="Montserrat Bold" pitchFamily="34" charset="-120"/>
              </a:rPr>
              <a:t>High Recall</a:t>
            </a:r>
            <a:endParaRPr lang="en-US" sz="2000" dirty="0">
              <a:latin typeface="Arial Black" panose="020B0A04020102020204" pitchFamily="34" charset="0"/>
            </a:endParaRPr>
          </a:p>
        </p:txBody>
      </p:sp>
      <p:sp>
        <p:nvSpPr>
          <p:cNvPr id="8" name="Text 6"/>
          <p:cNvSpPr/>
          <p:nvPr/>
        </p:nvSpPr>
        <p:spPr>
          <a:xfrm>
            <a:off x="1919883" y="5142428"/>
            <a:ext cx="5282208" cy="678180"/>
          </a:xfrm>
          <a:prstGeom prst="rect">
            <a:avLst/>
          </a:prstGeom>
          <a:noFill/>
          <a:ln/>
        </p:spPr>
        <p:txBody>
          <a:bodyPr wrap="square" lIns="0" tIns="0" rIns="0" bIns="0" rtlCol="0" anchor="t"/>
          <a:lstStyle/>
          <a:p>
            <a:pPr marL="0" indent="0">
              <a:lnSpc>
                <a:spcPts val="2650"/>
              </a:lnSpc>
              <a:buNone/>
            </a:pPr>
            <a:r>
              <a:rPr lang="en-US" sz="1750" dirty="0">
                <a:solidFill>
                  <a:srgbClr val="E2E6E9"/>
                </a:solidFill>
                <a:latin typeface="Arial Black" panose="020B0A04020102020204" pitchFamily="34" charset="0"/>
                <a:ea typeface="Source Sans Pro" pitchFamily="34" charset="-122"/>
                <a:cs typeface="Source Sans Pro" pitchFamily="34" charset="-120"/>
              </a:rPr>
              <a:t>0.93 recall effectively identifies a large proportion of actual </a:t>
            </a:r>
            <a:r>
              <a:rPr lang="en-US" sz="1750" dirty="0" err="1">
                <a:solidFill>
                  <a:srgbClr val="E2E6E9"/>
                </a:solidFill>
                <a:latin typeface="Arial Black" panose="020B0A04020102020204" pitchFamily="34" charset="0"/>
                <a:ea typeface="Source Sans Pro" pitchFamily="34" charset="-122"/>
                <a:cs typeface="Source Sans Pro" pitchFamily="34" charset="-120"/>
              </a:rPr>
              <a:t>attritors</a:t>
            </a:r>
            <a:r>
              <a:rPr lang="en-US" sz="1750" dirty="0">
                <a:solidFill>
                  <a:srgbClr val="E2E6E9"/>
                </a:solidFill>
                <a:latin typeface="Arial Black" panose="020B0A04020102020204" pitchFamily="34" charset="0"/>
                <a:ea typeface="Source Sans Pro" pitchFamily="34" charset="-122"/>
                <a:cs typeface="Source Sans Pro" pitchFamily="34" charset="-120"/>
              </a:rPr>
              <a:t>, crucial for minimizing customer loss.</a:t>
            </a:r>
            <a:endParaRPr lang="en-US" sz="1750" dirty="0">
              <a:latin typeface="Arial Black" panose="020B0A04020102020204" pitchFamily="34" charset="0"/>
            </a:endParaRPr>
          </a:p>
        </p:txBody>
      </p:sp>
      <p:sp>
        <p:nvSpPr>
          <p:cNvPr id="9" name="Shape 7"/>
          <p:cNvSpPr/>
          <p:nvPr/>
        </p:nvSpPr>
        <p:spPr>
          <a:xfrm>
            <a:off x="7428190" y="4685586"/>
            <a:ext cx="508754" cy="508754"/>
          </a:xfrm>
          <a:prstGeom prst="roundRect">
            <a:avLst>
              <a:gd name="adj" fmla="val 6668"/>
            </a:avLst>
          </a:prstGeom>
          <a:solidFill>
            <a:srgbClr val="303132"/>
          </a:solidFill>
          <a:ln/>
        </p:spPr>
        <p:txBody>
          <a:bodyPr/>
          <a:lstStyle/>
          <a:p>
            <a:endParaRPr lang="en-US"/>
          </a:p>
        </p:txBody>
      </p:sp>
      <p:sp>
        <p:nvSpPr>
          <p:cNvPr id="10" name="Text 8"/>
          <p:cNvSpPr/>
          <p:nvPr/>
        </p:nvSpPr>
        <p:spPr>
          <a:xfrm>
            <a:off x="7593092" y="4785717"/>
            <a:ext cx="178951" cy="308372"/>
          </a:xfrm>
          <a:prstGeom prst="rect">
            <a:avLst/>
          </a:prstGeom>
          <a:noFill/>
          <a:ln/>
        </p:spPr>
        <p:txBody>
          <a:bodyPr wrap="none" lIns="0" tIns="0" rIns="0" bIns="0" rtlCol="0" anchor="t"/>
          <a:lstStyle/>
          <a:p>
            <a:pPr marL="0" indent="0" algn="ctr">
              <a:lnSpc>
                <a:spcPts val="2400"/>
              </a:lnSpc>
              <a:buNone/>
            </a:pPr>
            <a:r>
              <a:rPr lang="en-US" sz="2400" kern="0" spc="-24">
                <a:solidFill>
                  <a:srgbClr val="E2E6E9"/>
                </a:solidFill>
                <a:latin typeface="Arial Black" panose="020B0A04020102020204" pitchFamily="34" charset="0"/>
                <a:ea typeface="Montserrat Bold" pitchFamily="34" charset="-122"/>
                <a:cs typeface="Montserrat Bold" pitchFamily="34" charset="-120"/>
              </a:rPr>
              <a:t>2</a:t>
            </a:r>
            <a:endParaRPr lang="en-US" sz="2400">
              <a:latin typeface="Arial Black" panose="020B0A04020102020204" pitchFamily="34" charset="0"/>
            </a:endParaRPr>
          </a:p>
        </p:txBody>
      </p:sp>
      <p:sp>
        <p:nvSpPr>
          <p:cNvPr id="11" name="Text 9"/>
          <p:cNvSpPr/>
          <p:nvPr/>
        </p:nvSpPr>
        <p:spPr>
          <a:xfrm>
            <a:off x="8163044" y="4685586"/>
            <a:ext cx="2719268" cy="321231"/>
          </a:xfrm>
          <a:prstGeom prst="rect">
            <a:avLst/>
          </a:prstGeom>
          <a:noFill/>
          <a:ln/>
        </p:spPr>
        <p:txBody>
          <a:bodyPr wrap="none" lIns="0" tIns="0" rIns="0" bIns="0" rtlCol="0" anchor="t"/>
          <a:lstStyle/>
          <a:p>
            <a:pPr marL="0" indent="0">
              <a:lnSpc>
                <a:spcPts val="2500"/>
              </a:lnSpc>
              <a:buNone/>
            </a:pPr>
            <a:r>
              <a:rPr lang="en-US" sz="2000" kern="0" spc="-20" dirty="0">
                <a:solidFill>
                  <a:srgbClr val="E2E6E9"/>
                </a:solidFill>
                <a:latin typeface="Arial Black" panose="020B0A04020102020204" pitchFamily="34" charset="0"/>
                <a:ea typeface="Montserrat Bold" pitchFamily="34" charset="-122"/>
                <a:cs typeface="Montserrat Bold" pitchFamily="34" charset="-120"/>
              </a:rPr>
              <a:t>Overall Performance</a:t>
            </a:r>
            <a:endParaRPr lang="en-US" sz="2000" dirty="0">
              <a:latin typeface="Arial Black" panose="020B0A04020102020204" pitchFamily="34" charset="0"/>
            </a:endParaRPr>
          </a:p>
        </p:txBody>
      </p:sp>
      <p:sp>
        <p:nvSpPr>
          <p:cNvPr id="12" name="Text 10"/>
          <p:cNvSpPr/>
          <p:nvPr/>
        </p:nvSpPr>
        <p:spPr>
          <a:xfrm>
            <a:off x="8163044" y="5142428"/>
            <a:ext cx="5282208" cy="678180"/>
          </a:xfrm>
          <a:prstGeom prst="rect">
            <a:avLst/>
          </a:prstGeom>
          <a:noFill/>
          <a:ln/>
        </p:spPr>
        <p:txBody>
          <a:bodyPr wrap="square" lIns="0" tIns="0" rIns="0" bIns="0" rtlCol="0" anchor="t"/>
          <a:lstStyle/>
          <a:p>
            <a:pPr marL="0" indent="0">
              <a:lnSpc>
                <a:spcPts val="2650"/>
              </a:lnSpc>
              <a:buNone/>
            </a:pPr>
            <a:r>
              <a:rPr lang="en-US" sz="1750" dirty="0">
                <a:solidFill>
                  <a:srgbClr val="E2E6E9"/>
                </a:solidFill>
                <a:latin typeface="Arial Black" panose="020B0A04020102020204" pitchFamily="34" charset="0"/>
                <a:ea typeface="Source Sans Pro" pitchFamily="34" charset="-122"/>
                <a:cs typeface="Source Sans Pro" pitchFamily="34" charset="-120"/>
              </a:rPr>
              <a:t>Excellent accuracy (0.95) and F1-score (0.86) reflect a good balance between precision and recall.</a:t>
            </a:r>
            <a:endParaRPr lang="en-US" sz="1750" dirty="0">
              <a:latin typeface="Arial Black" panose="020B0A04020102020204" pitchFamily="34" charset="0"/>
            </a:endParaRPr>
          </a:p>
        </p:txBody>
      </p:sp>
      <p:sp>
        <p:nvSpPr>
          <p:cNvPr id="13" name="Shape 11"/>
          <p:cNvSpPr/>
          <p:nvPr/>
        </p:nvSpPr>
        <p:spPr>
          <a:xfrm>
            <a:off x="1185029" y="6301026"/>
            <a:ext cx="508754" cy="508754"/>
          </a:xfrm>
          <a:prstGeom prst="roundRect">
            <a:avLst>
              <a:gd name="adj" fmla="val 6668"/>
            </a:avLst>
          </a:prstGeom>
          <a:solidFill>
            <a:srgbClr val="303132"/>
          </a:solidFill>
          <a:ln/>
        </p:spPr>
        <p:txBody>
          <a:bodyPr/>
          <a:lstStyle/>
          <a:p>
            <a:endParaRPr lang="en-US"/>
          </a:p>
        </p:txBody>
      </p:sp>
      <p:sp>
        <p:nvSpPr>
          <p:cNvPr id="14" name="Text 12"/>
          <p:cNvSpPr/>
          <p:nvPr/>
        </p:nvSpPr>
        <p:spPr>
          <a:xfrm>
            <a:off x="1349573" y="6401157"/>
            <a:ext cx="179546" cy="308372"/>
          </a:xfrm>
          <a:prstGeom prst="rect">
            <a:avLst/>
          </a:prstGeom>
          <a:noFill/>
          <a:ln/>
        </p:spPr>
        <p:txBody>
          <a:bodyPr wrap="none" lIns="0" tIns="0" rIns="0" bIns="0" rtlCol="0" anchor="t"/>
          <a:lstStyle/>
          <a:p>
            <a:pPr marL="0" indent="0" algn="ctr">
              <a:lnSpc>
                <a:spcPts val="2400"/>
              </a:lnSpc>
              <a:buNone/>
            </a:pPr>
            <a:r>
              <a:rPr lang="en-US" sz="2400" kern="0" spc="-24">
                <a:solidFill>
                  <a:srgbClr val="E2E6E9"/>
                </a:solidFill>
                <a:latin typeface="Arial Black" panose="020B0A04020102020204" pitchFamily="34" charset="0"/>
                <a:ea typeface="Montserrat Bold" pitchFamily="34" charset="-122"/>
                <a:cs typeface="Montserrat Bold" pitchFamily="34" charset="-120"/>
              </a:rPr>
              <a:t>3</a:t>
            </a:r>
            <a:endParaRPr lang="en-US" sz="2400">
              <a:latin typeface="Arial Black" panose="020B0A04020102020204" pitchFamily="34" charset="0"/>
            </a:endParaRPr>
          </a:p>
        </p:txBody>
      </p:sp>
      <p:sp>
        <p:nvSpPr>
          <p:cNvPr id="15" name="Text 13"/>
          <p:cNvSpPr/>
          <p:nvPr/>
        </p:nvSpPr>
        <p:spPr>
          <a:xfrm>
            <a:off x="1919883" y="6301026"/>
            <a:ext cx="3468410" cy="321231"/>
          </a:xfrm>
          <a:prstGeom prst="rect">
            <a:avLst/>
          </a:prstGeom>
          <a:noFill/>
          <a:ln/>
        </p:spPr>
        <p:txBody>
          <a:bodyPr wrap="none" lIns="0" tIns="0" rIns="0" bIns="0" rtlCol="0" anchor="t"/>
          <a:lstStyle/>
          <a:p>
            <a:pPr marL="0" indent="0">
              <a:lnSpc>
                <a:spcPts val="2500"/>
              </a:lnSpc>
              <a:buNone/>
            </a:pPr>
            <a:r>
              <a:rPr lang="en-US" sz="2000" kern="0" spc="-20" dirty="0">
                <a:solidFill>
                  <a:srgbClr val="E2E6E9"/>
                </a:solidFill>
                <a:latin typeface="Arial Black" panose="020B0A04020102020204" pitchFamily="34" charset="0"/>
                <a:ea typeface="Montserrat Bold" pitchFamily="34" charset="-122"/>
                <a:cs typeface="Montserrat Bold" pitchFamily="34" charset="-120"/>
              </a:rPr>
              <a:t>Robustness and Flexibility</a:t>
            </a:r>
            <a:endParaRPr lang="en-US" sz="2000" dirty="0">
              <a:latin typeface="Arial Black" panose="020B0A04020102020204" pitchFamily="34" charset="0"/>
            </a:endParaRPr>
          </a:p>
        </p:txBody>
      </p:sp>
      <p:sp>
        <p:nvSpPr>
          <p:cNvPr id="16" name="Text 14"/>
          <p:cNvSpPr/>
          <p:nvPr/>
        </p:nvSpPr>
        <p:spPr>
          <a:xfrm>
            <a:off x="1919883" y="6757868"/>
            <a:ext cx="5282208" cy="678180"/>
          </a:xfrm>
          <a:prstGeom prst="rect">
            <a:avLst/>
          </a:prstGeom>
          <a:noFill/>
          <a:ln/>
        </p:spPr>
        <p:txBody>
          <a:bodyPr wrap="square" lIns="0" tIns="0" rIns="0" bIns="0" rtlCol="0" anchor="t"/>
          <a:lstStyle/>
          <a:p>
            <a:pPr marL="0" indent="0">
              <a:lnSpc>
                <a:spcPts val="2650"/>
              </a:lnSpc>
              <a:buNone/>
            </a:pPr>
            <a:r>
              <a:rPr lang="en-US" sz="1750" dirty="0">
                <a:solidFill>
                  <a:srgbClr val="E2E6E9"/>
                </a:solidFill>
                <a:latin typeface="Arial Black" panose="020B0A04020102020204" pitchFamily="34" charset="0"/>
                <a:ea typeface="Source Sans Pro" pitchFamily="34" charset="-122"/>
                <a:cs typeface="Source Sans Pro" pitchFamily="34" charset="-120"/>
              </a:rPr>
              <a:t>Handles complex relationships in data and resists overfitting, especially with proper tuning.</a:t>
            </a:r>
            <a:endParaRPr lang="en-US" sz="1750" dirty="0">
              <a:latin typeface="Arial Black" panose="020B0A04020102020204" pitchFamily="34" charset="0"/>
            </a:endParaRPr>
          </a:p>
        </p:txBody>
      </p:sp>
      <p:sp>
        <p:nvSpPr>
          <p:cNvPr id="17" name="Shape 15"/>
          <p:cNvSpPr/>
          <p:nvPr/>
        </p:nvSpPr>
        <p:spPr>
          <a:xfrm>
            <a:off x="7428190" y="6301026"/>
            <a:ext cx="508754" cy="508754"/>
          </a:xfrm>
          <a:prstGeom prst="roundRect">
            <a:avLst>
              <a:gd name="adj" fmla="val 6668"/>
            </a:avLst>
          </a:prstGeom>
          <a:solidFill>
            <a:srgbClr val="303132"/>
          </a:solidFill>
          <a:ln/>
        </p:spPr>
        <p:txBody>
          <a:bodyPr/>
          <a:lstStyle/>
          <a:p>
            <a:endParaRPr lang="en-US"/>
          </a:p>
        </p:txBody>
      </p:sp>
      <p:sp>
        <p:nvSpPr>
          <p:cNvPr id="18" name="Text 16"/>
          <p:cNvSpPr/>
          <p:nvPr/>
        </p:nvSpPr>
        <p:spPr>
          <a:xfrm>
            <a:off x="7577852" y="6401157"/>
            <a:ext cx="209431" cy="308372"/>
          </a:xfrm>
          <a:prstGeom prst="rect">
            <a:avLst/>
          </a:prstGeom>
          <a:noFill/>
          <a:ln/>
        </p:spPr>
        <p:txBody>
          <a:bodyPr wrap="none" lIns="0" tIns="0" rIns="0" bIns="0" rtlCol="0" anchor="t"/>
          <a:lstStyle/>
          <a:p>
            <a:pPr marL="0" indent="0" algn="ctr">
              <a:lnSpc>
                <a:spcPts val="2400"/>
              </a:lnSpc>
              <a:buNone/>
            </a:pPr>
            <a:r>
              <a:rPr lang="en-US" sz="2400" kern="0" spc="-24">
                <a:solidFill>
                  <a:srgbClr val="E2E6E9"/>
                </a:solidFill>
                <a:latin typeface="Arial Black" panose="020B0A04020102020204" pitchFamily="34" charset="0"/>
                <a:ea typeface="Montserrat Bold" pitchFamily="34" charset="-122"/>
                <a:cs typeface="Montserrat Bold" pitchFamily="34" charset="-120"/>
              </a:rPr>
              <a:t>4</a:t>
            </a:r>
            <a:endParaRPr lang="en-US" sz="2400">
              <a:latin typeface="Arial Black" panose="020B0A04020102020204" pitchFamily="34" charset="0"/>
            </a:endParaRPr>
          </a:p>
        </p:txBody>
      </p:sp>
      <p:sp>
        <p:nvSpPr>
          <p:cNvPr id="19" name="Text 17"/>
          <p:cNvSpPr/>
          <p:nvPr/>
        </p:nvSpPr>
        <p:spPr>
          <a:xfrm>
            <a:off x="8163044" y="6301026"/>
            <a:ext cx="2878574" cy="321231"/>
          </a:xfrm>
          <a:prstGeom prst="rect">
            <a:avLst/>
          </a:prstGeom>
          <a:noFill/>
          <a:ln/>
        </p:spPr>
        <p:txBody>
          <a:bodyPr wrap="none" lIns="0" tIns="0" rIns="0" bIns="0" rtlCol="0" anchor="t"/>
          <a:lstStyle/>
          <a:p>
            <a:pPr marL="0" indent="0">
              <a:lnSpc>
                <a:spcPts val="2500"/>
              </a:lnSpc>
              <a:buNone/>
            </a:pPr>
            <a:r>
              <a:rPr lang="en-US" sz="2000" kern="0" spc="-20" dirty="0">
                <a:solidFill>
                  <a:srgbClr val="E2E6E9"/>
                </a:solidFill>
                <a:latin typeface="Arial Black" panose="020B0A04020102020204" pitchFamily="34" charset="0"/>
                <a:ea typeface="Montserrat Bold" pitchFamily="34" charset="-122"/>
                <a:cs typeface="Montserrat Bold" pitchFamily="34" charset="-120"/>
              </a:rPr>
              <a:t>Model Interpretability</a:t>
            </a:r>
            <a:endParaRPr lang="en-US" sz="2000" dirty="0">
              <a:latin typeface="Arial Black" panose="020B0A04020102020204" pitchFamily="34" charset="0"/>
            </a:endParaRPr>
          </a:p>
        </p:txBody>
      </p:sp>
      <p:sp>
        <p:nvSpPr>
          <p:cNvPr id="20" name="Text 18"/>
          <p:cNvSpPr/>
          <p:nvPr/>
        </p:nvSpPr>
        <p:spPr>
          <a:xfrm>
            <a:off x="8163044" y="6757868"/>
            <a:ext cx="5282208" cy="678180"/>
          </a:xfrm>
          <a:prstGeom prst="rect">
            <a:avLst/>
          </a:prstGeom>
          <a:noFill/>
          <a:ln/>
        </p:spPr>
        <p:txBody>
          <a:bodyPr wrap="square" lIns="0" tIns="0" rIns="0" bIns="0" rtlCol="0" anchor="t"/>
          <a:lstStyle/>
          <a:p>
            <a:pPr marL="0" indent="0">
              <a:lnSpc>
                <a:spcPts val="2650"/>
              </a:lnSpc>
              <a:buNone/>
            </a:pPr>
            <a:r>
              <a:rPr lang="en-US" sz="1750" dirty="0">
                <a:solidFill>
                  <a:srgbClr val="E2E6E9"/>
                </a:solidFill>
                <a:latin typeface="Arial Black" panose="020B0A04020102020204" pitchFamily="34" charset="0"/>
                <a:ea typeface="Source Sans Pro" pitchFamily="34" charset="-122"/>
                <a:cs typeface="Source Sans Pro" pitchFamily="34" charset="-120"/>
              </a:rPr>
              <a:t>Provides insights into feature importance, valuable for understanding customer behavior.</a:t>
            </a:r>
            <a:endParaRPr lang="en-US" sz="1750" dirty="0">
              <a:latin typeface="Arial Black" panose="020B0A04020102020204" pitchFamily="34" charset="0"/>
            </a:endParaRPr>
          </a:p>
        </p:txBody>
      </p:sp>
    </p:spTree>
    <p:extLst>
      <p:ext uri="{BB962C8B-B14F-4D97-AF65-F5344CB8AC3E}">
        <p14:creationId xmlns:p14="http://schemas.microsoft.com/office/powerpoint/2010/main" val="611968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6137" y="1098947"/>
            <a:ext cx="7329964" cy="669369"/>
          </a:xfrm>
          <a:prstGeom prst="rect">
            <a:avLst/>
          </a:prstGeom>
          <a:noFill/>
          <a:ln/>
        </p:spPr>
        <p:txBody>
          <a:bodyPr wrap="none" lIns="0" tIns="0" rIns="0" bIns="0" rtlCol="0" anchor="t"/>
          <a:lstStyle/>
          <a:p>
            <a:pPr marL="0" indent="0">
              <a:lnSpc>
                <a:spcPts val="5250"/>
              </a:lnSpc>
              <a:buNone/>
            </a:pPr>
            <a:r>
              <a:rPr lang="en-US" sz="4200" dirty="0">
                <a:solidFill>
                  <a:srgbClr val="F5F0F0"/>
                </a:solidFill>
                <a:latin typeface="Merriweather" pitchFamily="34" charset="0"/>
                <a:ea typeface="Merriweather" pitchFamily="34" charset="-122"/>
                <a:cs typeface="Merriweather" pitchFamily="34" charset="-120"/>
              </a:rPr>
              <a:t>Customer Churn in Banking</a:t>
            </a:r>
            <a:endParaRPr lang="en-US" sz="4200" dirty="0"/>
          </a:p>
        </p:txBody>
      </p:sp>
      <p:sp>
        <p:nvSpPr>
          <p:cNvPr id="4" name="Shape 1"/>
          <p:cNvSpPr/>
          <p:nvPr/>
        </p:nvSpPr>
        <p:spPr>
          <a:xfrm>
            <a:off x="6236137" y="2330529"/>
            <a:ext cx="481965" cy="481965"/>
          </a:xfrm>
          <a:prstGeom prst="roundRect">
            <a:avLst>
              <a:gd name="adj" fmla="val 18667"/>
            </a:avLst>
          </a:prstGeom>
          <a:solidFill>
            <a:srgbClr val="003180"/>
          </a:solidFill>
          <a:ln w="7620">
            <a:solidFill>
              <a:srgbClr val="194A99"/>
            </a:solidFill>
            <a:prstDash val="solid"/>
          </a:ln>
        </p:spPr>
        <p:txBody>
          <a:bodyPr/>
          <a:lstStyle/>
          <a:p>
            <a:endParaRPr lang="en-US"/>
          </a:p>
        </p:txBody>
      </p:sp>
      <p:sp>
        <p:nvSpPr>
          <p:cNvPr id="5" name="Text 2"/>
          <p:cNvSpPr/>
          <p:nvPr/>
        </p:nvSpPr>
        <p:spPr>
          <a:xfrm>
            <a:off x="6406396" y="2410778"/>
            <a:ext cx="141446" cy="321350"/>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1</a:t>
            </a:r>
            <a:endParaRPr lang="en-US" sz="2500" dirty="0"/>
          </a:p>
        </p:txBody>
      </p:sp>
      <p:sp>
        <p:nvSpPr>
          <p:cNvPr id="6" name="Text 3"/>
          <p:cNvSpPr/>
          <p:nvPr/>
        </p:nvSpPr>
        <p:spPr>
          <a:xfrm>
            <a:off x="6932295" y="2330529"/>
            <a:ext cx="3019068" cy="669369"/>
          </a:xfrm>
          <a:prstGeom prst="rect">
            <a:avLst/>
          </a:prstGeom>
          <a:noFill/>
          <a:ln/>
        </p:spPr>
        <p:txBody>
          <a:bodyPr wrap="square" lIns="0" tIns="0" rIns="0" bIns="0" rtlCol="0" anchor="t"/>
          <a:lstStyle/>
          <a:p>
            <a:pPr marL="0" indent="0">
              <a:lnSpc>
                <a:spcPts val="2600"/>
              </a:lnSpc>
              <a:buNone/>
            </a:pPr>
            <a:r>
              <a:rPr lang="en-US" sz="2100" b="1" dirty="0">
                <a:solidFill>
                  <a:srgbClr val="E2E6E9"/>
                </a:solidFill>
                <a:latin typeface="Merriweather" pitchFamily="34" charset="0"/>
                <a:ea typeface="Merriweather" pitchFamily="34" charset="-122"/>
                <a:cs typeface="Merriweather" pitchFamily="34" charset="-120"/>
              </a:rPr>
              <a:t>Importance of Churn Prediction</a:t>
            </a:r>
            <a:endParaRPr lang="en-US" sz="2100" dirty="0"/>
          </a:p>
        </p:txBody>
      </p:sp>
      <p:sp>
        <p:nvSpPr>
          <p:cNvPr id="7" name="Text 4"/>
          <p:cNvSpPr/>
          <p:nvPr/>
        </p:nvSpPr>
        <p:spPr>
          <a:xfrm>
            <a:off x="6932295" y="3128367"/>
            <a:ext cx="3019068" cy="2398633"/>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Customer churn can have a significant impact on a bank's revenue and profitability. Accurately predicting churn allows banks to proactively retain valuable customers.</a:t>
            </a:r>
            <a:endParaRPr lang="en-US" sz="1650" dirty="0"/>
          </a:p>
        </p:txBody>
      </p:sp>
      <p:sp>
        <p:nvSpPr>
          <p:cNvPr id="8" name="Shape 5"/>
          <p:cNvSpPr/>
          <p:nvPr/>
        </p:nvSpPr>
        <p:spPr>
          <a:xfrm>
            <a:off x="10165556" y="2330529"/>
            <a:ext cx="481965" cy="481965"/>
          </a:xfrm>
          <a:prstGeom prst="roundRect">
            <a:avLst>
              <a:gd name="adj" fmla="val 18667"/>
            </a:avLst>
          </a:prstGeom>
          <a:solidFill>
            <a:srgbClr val="003180"/>
          </a:solidFill>
          <a:ln w="7620">
            <a:solidFill>
              <a:srgbClr val="194A99"/>
            </a:solidFill>
            <a:prstDash val="solid"/>
          </a:ln>
        </p:spPr>
        <p:txBody>
          <a:bodyPr/>
          <a:lstStyle/>
          <a:p>
            <a:endParaRPr lang="en-US"/>
          </a:p>
        </p:txBody>
      </p:sp>
      <p:sp>
        <p:nvSpPr>
          <p:cNvPr id="9" name="Text 6"/>
          <p:cNvSpPr/>
          <p:nvPr/>
        </p:nvSpPr>
        <p:spPr>
          <a:xfrm>
            <a:off x="10310455" y="2410778"/>
            <a:ext cx="192167" cy="321350"/>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2</a:t>
            </a:r>
            <a:endParaRPr lang="en-US" sz="2500" dirty="0"/>
          </a:p>
        </p:txBody>
      </p:sp>
      <p:sp>
        <p:nvSpPr>
          <p:cNvPr id="10" name="Text 7"/>
          <p:cNvSpPr/>
          <p:nvPr/>
        </p:nvSpPr>
        <p:spPr>
          <a:xfrm>
            <a:off x="10861715" y="2330529"/>
            <a:ext cx="3019068" cy="669369"/>
          </a:xfrm>
          <a:prstGeom prst="rect">
            <a:avLst/>
          </a:prstGeom>
          <a:noFill/>
          <a:ln/>
        </p:spPr>
        <p:txBody>
          <a:bodyPr wrap="square" lIns="0" tIns="0" rIns="0" bIns="0" rtlCol="0" anchor="t"/>
          <a:lstStyle/>
          <a:p>
            <a:pPr marL="0" indent="0">
              <a:lnSpc>
                <a:spcPts val="2600"/>
              </a:lnSpc>
              <a:buNone/>
            </a:pPr>
            <a:r>
              <a:rPr lang="en-US" sz="2100" b="1" dirty="0">
                <a:solidFill>
                  <a:srgbClr val="E2E6E9"/>
                </a:solidFill>
                <a:latin typeface="Merriweather" pitchFamily="34" charset="0"/>
                <a:ea typeface="Merriweather" pitchFamily="34" charset="-122"/>
                <a:cs typeface="Merriweather" pitchFamily="34" charset="-120"/>
              </a:rPr>
              <a:t>Key Factors Influencing Churn</a:t>
            </a:r>
            <a:endParaRPr lang="en-US" sz="2100" dirty="0"/>
          </a:p>
        </p:txBody>
      </p:sp>
      <p:sp>
        <p:nvSpPr>
          <p:cNvPr id="11" name="Text 8"/>
          <p:cNvSpPr/>
          <p:nvPr/>
        </p:nvSpPr>
        <p:spPr>
          <a:xfrm>
            <a:off x="10861715" y="3128367"/>
            <a:ext cx="3019068" cy="2055971"/>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Factors like customer age, income, relationship duration, and card usage patterns can all contribute to a customer's likelihood of churning.</a:t>
            </a:r>
            <a:endParaRPr lang="en-US" sz="1650" dirty="0"/>
          </a:p>
        </p:txBody>
      </p:sp>
      <p:sp>
        <p:nvSpPr>
          <p:cNvPr id="12" name="Shape 9"/>
          <p:cNvSpPr/>
          <p:nvPr/>
        </p:nvSpPr>
        <p:spPr>
          <a:xfrm>
            <a:off x="6236137" y="5982176"/>
            <a:ext cx="481965" cy="481965"/>
          </a:xfrm>
          <a:prstGeom prst="roundRect">
            <a:avLst>
              <a:gd name="adj" fmla="val 18667"/>
            </a:avLst>
          </a:prstGeom>
          <a:solidFill>
            <a:srgbClr val="003180"/>
          </a:solidFill>
          <a:ln w="7620">
            <a:solidFill>
              <a:srgbClr val="194A99"/>
            </a:solidFill>
            <a:prstDash val="solid"/>
          </a:ln>
        </p:spPr>
        <p:txBody>
          <a:bodyPr/>
          <a:lstStyle/>
          <a:p>
            <a:endParaRPr lang="en-US"/>
          </a:p>
        </p:txBody>
      </p:sp>
      <p:sp>
        <p:nvSpPr>
          <p:cNvPr id="13" name="Text 10"/>
          <p:cNvSpPr/>
          <p:nvPr/>
        </p:nvSpPr>
        <p:spPr>
          <a:xfrm>
            <a:off x="6387108" y="6062424"/>
            <a:ext cx="179903" cy="321350"/>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3</a:t>
            </a:r>
            <a:endParaRPr lang="en-US" sz="2500" dirty="0"/>
          </a:p>
        </p:txBody>
      </p:sp>
      <p:sp>
        <p:nvSpPr>
          <p:cNvPr id="14" name="Text 11"/>
          <p:cNvSpPr/>
          <p:nvPr/>
        </p:nvSpPr>
        <p:spPr>
          <a:xfrm>
            <a:off x="6932295" y="5982176"/>
            <a:ext cx="3118961" cy="334685"/>
          </a:xfrm>
          <a:prstGeom prst="rect">
            <a:avLst/>
          </a:prstGeom>
          <a:noFill/>
          <a:ln/>
        </p:spPr>
        <p:txBody>
          <a:bodyPr wrap="none" lIns="0" tIns="0" rIns="0" bIns="0" rtlCol="0" anchor="t"/>
          <a:lstStyle/>
          <a:p>
            <a:pPr marL="0" indent="0">
              <a:lnSpc>
                <a:spcPts val="2600"/>
              </a:lnSpc>
              <a:buNone/>
            </a:pPr>
            <a:r>
              <a:rPr lang="en-US" sz="2100" b="1" dirty="0">
                <a:solidFill>
                  <a:srgbClr val="E2E6E9"/>
                </a:solidFill>
                <a:latin typeface="Merriweather" pitchFamily="34" charset="0"/>
                <a:ea typeface="Merriweather" pitchFamily="34" charset="-122"/>
                <a:cs typeface="Merriweather" pitchFamily="34" charset="-120"/>
              </a:rPr>
              <a:t>Competitive Landscape</a:t>
            </a:r>
            <a:endParaRPr lang="en-US" sz="2100" dirty="0"/>
          </a:p>
        </p:txBody>
      </p:sp>
      <p:sp>
        <p:nvSpPr>
          <p:cNvPr id="15" name="Text 12"/>
          <p:cNvSpPr/>
          <p:nvPr/>
        </p:nvSpPr>
        <p:spPr>
          <a:xfrm>
            <a:off x="6932295" y="6445329"/>
            <a:ext cx="6948368" cy="685324"/>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In the highly competitive banking sector, retaining customers is essential for maintaining market share and profitability.</a:t>
            </a:r>
            <a:endParaRPr lang="en-US" sz="1650" dirty="0"/>
          </a:p>
        </p:txBody>
      </p:sp>
      <p:pic>
        <p:nvPicPr>
          <p:cNvPr id="16" name="Picture 15">
            <a:extLst>
              <a:ext uri="{FF2B5EF4-FFF2-40B4-BE49-F238E27FC236}">
                <a16:creationId xmlns:a16="http://schemas.microsoft.com/office/drawing/2014/main" id="{110E3BA0-3DB4-12FB-D954-C9A23B2FDF63}"/>
              </a:ext>
            </a:extLst>
          </p:cNvPr>
          <p:cNvPicPr>
            <a:picLocks noChangeAspect="1"/>
          </p:cNvPicPr>
          <p:nvPr/>
        </p:nvPicPr>
        <p:blipFill>
          <a:blip r:embed="rId4"/>
          <a:stretch>
            <a:fillRect/>
          </a:stretch>
        </p:blipFill>
        <p:spPr>
          <a:xfrm>
            <a:off x="12682062" y="7762518"/>
            <a:ext cx="1948338" cy="469308"/>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3284934"/>
            <a:ext cx="6170771" cy="771287"/>
          </a:xfrm>
          <a:prstGeom prst="rect">
            <a:avLst/>
          </a:prstGeom>
          <a:noFill/>
          <a:ln/>
        </p:spPr>
        <p:txBody>
          <a:bodyPr wrap="none" lIns="0" tIns="0" rIns="0" bIns="0" rtlCol="0" anchor="t"/>
          <a:lstStyle/>
          <a:p>
            <a:pPr marL="0" indent="0">
              <a:lnSpc>
                <a:spcPts val="6050"/>
              </a:lnSpc>
              <a:buNone/>
            </a:pPr>
            <a:endParaRPr lang="en-US" sz="4850" dirty="0">
              <a:latin typeface="Arial Black" panose="020B0A04020102020204" pitchFamily="34" charset="0"/>
            </a:endParaRPr>
          </a:p>
        </p:txBody>
      </p:sp>
      <p:sp>
        <p:nvSpPr>
          <p:cNvPr id="3" name="Text 1"/>
          <p:cNvSpPr/>
          <p:nvPr/>
        </p:nvSpPr>
        <p:spPr>
          <a:xfrm>
            <a:off x="863798" y="4549854"/>
            <a:ext cx="12902803" cy="394811"/>
          </a:xfrm>
          <a:prstGeom prst="rect">
            <a:avLst/>
          </a:prstGeom>
          <a:noFill/>
          <a:ln/>
        </p:spPr>
        <p:txBody>
          <a:bodyPr wrap="none" lIns="0" tIns="0" rIns="0" bIns="0" rtlCol="0" anchor="t"/>
          <a:lstStyle/>
          <a:p>
            <a:pPr marL="0" indent="0">
              <a:lnSpc>
                <a:spcPts val="3100"/>
              </a:lnSpc>
              <a:buNone/>
            </a:pPr>
            <a:endParaRPr lang="en-US" sz="1900" dirty="0">
              <a:latin typeface="Arial Black" panose="020B0A04020102020204" pitchFamily="34" charset="0"/>
            </a:endParaRPr>
          </a:p>
        </p:txBody>
      </p:sp>
      <p:sp>
        <p:nvSpPr>
          <p:cNvPr id="4" name="Rectangle 3"/>
          <p:cNvSpPr/>
          <p:nvPr/>
        </p:nvSpPr>
        <p:spPr>
          <a:xfrm>
            <a:off x="131058" y="3933982"/>
            <a:ext cx="14368293" cy="476734"/>
          </a:xfrm>
          <a:prstGeom prst="rect">
            <a:avLst/>
          </a:prstGeom>
        </p:spPr>
        <p:txBody>
          <a:bodyPr wrap="none">
            <a:spAutoFit/>
          </a:bodyPr>
          <a:lstStyle/>
          <a:p>
            <a:pPr algn="ctr">
              <a:lnSpc>
                <a:spcPts val="2100"/>
              </a:lnSpc>
            </a:pPr>
            <a:r>
              <a:rPr lang="en-US" sz="5400" b="1" dirty="0">
                <a:solidFill>
                  <a:srgbClr val="E2E6E9"/>
                </a:solidFill>
                <a:latin typeface="Arial Black" panose="020B0A04020102020204" pitchFamily="34" charset="0"/>
                <a:ea typeface="Merriweather" pitchFamily="34" charset="-122"/>
                <a:cs typeface="Merriweather" pitchFamily="34" charset="-120"/>
              </a:rPr>
              <a:t>4-Deployment, and Final Presentation</a:t>
            </a:r>
            <a:endParaRPr lang="en-US" sz="5400" dirty="0">
              <a:latin typeface="Arial Black" panose="020B0A04020102020204" pitchFamily="34" charset="0"/>
            </a:endParaRPr>
          </a:p>
        </p:txBody>
      </p:sp>
    </p:spTree>
    <p:extLst>
      <p:ext uri="{BB962C8B-B14F-4D97-AF65-F5344CB8AC3E}">
        <p14:creationId xmlns:p14="http://schemas.microsoft.com/office/powerpoint/2010/main" val="2392581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102048"/>
            <a:ext cx="5744289"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Arial Black" panose="020B0A04020102020204" pitchFamily="34" charset="0"/>
                <a:ea typeface="Spline Sans Bold" pitchFamily="34" charset="-122"/>
                <a:cs typeface="Spline Sans Bold" pitchFamily="34" charset="-120"/>
              </a:rPr>
              <a:t>Deployment Overview</a:t>
            </a:r>
            <a:endParaRPr lang="en-US" sz="4300" dirty="0">
              <a:latin typeface="Arial Black" panose="020B0A04020102020204" pitchFamily="34" charset="0"/>
            </a:endParaRPr>
          </a:p>
        </p:txBody>
      </p:sp>
      <p:sp>
        <p:nvSpPr>
          <p:cNvPr id="4" name="Shape 1"/>
          <p:cNvSpPr/>
          <p:nvPr/>
        </p:nvSpPr>
        <p:spPr>
          <a:xfrm>
            <a:off x="6350437" y="3435787"/>
            <a:ext cx="555427" cy="555427"/>
          </a:xfrm>
          <a:prstGeom prst="roundRect">
            <a:avLst>
              <a:gd name="adj" fmla="val 66675"/>
            </a:avLst>
          </a:prstGeom>
          <a:solidFill>
            <a:srgbClr val="0A081B"/>
          </a:solidFill>
          <a:ln w="30480">
            <a:solidFill>
              <a:srgbClr val="16FFBB"/>
            </a:solidFill>
            <a:prstDash val="solid"/>
          </a:ln>
        </p:spPr>
        <p:txBody>
          <a:bodyPr/>
          <a:lstStyle/>
          <a:p>
            <a:endParaRPr lang="en-US"/>
          </a:p>
        </p:txBody>
      </p:sp>
      <p:sp>
        <p:nvSpPr>
          <p:cNvPr id="5" name="Text 2"/>
          <p:cNvSpPr/>
          <p:nvPr/>
        </p:nvSpPr>
        <p:spPr>
          <a:xfrm>
            <a:off x="6556891" y="3548896"/>
            <a:ext cx="1423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Black" panose="020B0A04020102020204" pitchFamily="34" charset="0"/>
                <a:ea typeface="Spline Sans Bold" pitchFamily="34" charset="-122"/>
                <a:cs typeface="Spline Sans Bold" pitchFamily="34" charset="-120"/>
              </a:rPr>
              <a:t>1</a:t>
            </a:r>
            <a:endParaRPr lang="en-US" sz="2550" dirty="0">
              <a:latin typeface="Arial Black" panose="020B0A04020102020204" pitchFamily="34" charset="0"/>
            </a:endParaRPr>
          </a:p>
        </p:txBody>
      </p:sp>
      <p:sp>
        <p:nvSpPr>
          <p:cNvPr id="6" name="Text 3"/>
          <p:cNvSpPr/>
          <p:nvPr/>
        </p:nvSpPr>
        <p:spPr>
          <a:xfrm>
            <a:off x="7152680" y="3435787"/>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Arial Black" panose="020B0A04020102020204" pitchFamily="34" charset="0"/>
                <a:ea typeface="Spline Sans Bold" pitchFamily="34" charset="-122"/>
                <a:cs typeface="Spline Sans Bold" pitchFamily="34" charset="-120"/>
              </a:rPr>
              <a:t>Environment</a:t>
            </a:r>
            <a:endParaRPr lang="en-US" sz="2150" dirty="0">
              <a:latin typeface="Arial Black" panose="020B0A04020102020204" pitchFamily="34" charset="0"/>
            </a:endParaRPr>
          </a:p>
        </p:txBody>
      </p:sp>
      <p:sp>
        <p:nvSpPr>
          <p:cNvPr id="7" name="Text 4"/>
          <p:cNvSpPr/>
          <p:nvPr/>
        </p:nvSpPr>
        <p:spPr>
          <a:xfrm>
            <a:off x="7152680" y="3926800"/>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Arial Black" panose="020B0A04020102020204" pitchFamily="34" charset="0"/>
                <a:ea typeface="Barlow" pitchFamily="34" charset="-122"/>
                <a:cs typeface="Barlow" pitchFamily="34" charset="-120"/>
              </a:rPr>
              <a:t>Requires Python with Streamlit, pandas, joblib, and scikit-learn libraries.</a:t>
            </a:r>
            <a:endParaRPr lang="en-US" sz="1900" dirty="0">
              <a:latin typeface="Arial Black" panose="020B0A04020102020204" pitchFamily="34" charset="0"/>
            </a:endParaRPr>
          </a:p>
        </p:txBody>
      </p:sp>
      <p:sp>
        <p:nvSpPr>
          <p:cNvPr id="8" name="Shape 5"/>
          <p:cNvSpPr/>
          <p:nvPr/>
        </p:nvSpPr>
        <p:spPr>
          <a:xfrm>
            <a:off x="6350437" y="5241369"/>
            <a:ext cx="555427" cy="555427"/>
          </a:xfrm>
          <a:prstGeom prst="roundRect">
            <a:avLst>
              <a:gd name="adj" fmla="val 66675"/>
            </a:avLst>
          </a:prstGeom>
          <a:solidFill>
            <a:srgbClr val="0A081B"/>
          </a:solidFill>
          <a:ln w="30480">
            <a:solidFill>
              <a:srgbClr val="29DDDA"/>
            </a:solidFill>
            <a:prstDash val="solid"/>
          </a:ln>
        </p:spPr>
        <p:txBody>
          <a:bodyPr/>
          <a:lstStyle/>
          <a:p>
            <a:endParaRPr lang="en-US"/>
          </a:p>
        </p:txBody>
      </p:sp>
      <p:sp>
        <p:nvSpPr>
          <p:cNvPr id="9" name="Text 6"/>
          <p:cNvSpPr/>
          <p:nvPr/>
        </p:nvSpPr>
        <p:spPr>
          <a:xfrm>
            <a:off x="6536650" y="5354479"/>
            <a:ext cx="1829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Arial Black" panose="020B0A04020102020204" pitchFamily="34" charset="0"/>
                <a:ea typeface="Spline Sans Bold" pitchFamily="34" charset="-122"/>
                <a:cs typeface="Spline Sans Bold" pitchFamily="34" charset="-120"/>
              </a:rPr>
              <a:t>2</a:t>
            </a:r>
            <a:endParaRPr lang="en-US" sz="2550" dirty="0">
              <a:latin typeface="Arial Black" panose="020B0A04020102020204" pitchFamily="34" charset="0"/>
            </a:endParaRPr>
          </a:p>
        </p:txBody>
      </p:sp>
      <p:sp>
        <p:nvSpPr>
          <p:cNvPr id="10" name="Text 7"/>
          <p:cNvSpPr/>
          <p:nvPr/>
        </p:nvSpPr>
        <p:spPr>
          <a:xfrm>
            <a:off x="7152680" y="5241369"/>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Arial Black" panose="020B0A04020102020204" pitchFamily="34" charset="0"/>
                <a:ea typeface="Spline Sans Bold" pitchFamily="34" charset="-122"/>
                <a:cs typeface="Spline Sans Bold" pitchFamily="34" charset="-120"/>
              </a:rPr>
              <a:t>Key Features</a:t>
            </a:r>
            <a:endParaRPr lang="en-US" sz="2150" dirty="0">
              <a:latin typeface="Arial Black" panose="020B0A04020102020204" pitchFamily="34" charset="0"/>
            </a:endParaRPr>
          </a:p>
        </p:txBody>
      </p:sp>
      <p:sp>
        <p:nvSpPr>
          <p:cNvPr id="11" name="Text 8"/>
          <p:cNvSpPr/>
          <p:nvPr/>
        </p:nvSpPr>
        <p:spPr>
          <a:xfrm>
            <a:off x="7152680" y="5732383"/>
            <a:ext cx="6613684"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Arial Black" panose="020B0A04020102020204" pitchFamily="34" charset="0"/>
                <a:ea typeface="Barlow" pitchFamily="34" charset="-122"/>
                <a:cs typeface="Barlow" pitchFamily="34" charset="-120"/>
              </a:rPr>
              <a:t>Multiple models and flexible data input options available.</a:t>
            </a:r>
            <a:endParaRPr lang="en-US" sz="1900" dirty="0">
              <a:latin typeface="Arial Black" panose="020B0A04020102020204" pitchFamily="34" charset="0"/>
            </a:endParaRPr>
          </a:p>
        </p:txBody>
      </p:sp>
    </p:spTree>
    <p:extLst>
      <p:ext uri="{BB962C8B-B14F-4D97-AF65-F5344CB8AC3E}">
        <p14:creationId xmlns:p14="http://schemas.microsoft.com/office/powerpoint/2010/main" val="2664325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793479"/>
          </a:xfrm>
          <a:prstGeom prst="rect">
            <a:avLst/>
          </a:prstGeom>
        </p:spPr>
      </p:pic>
      <p:sp>
        <p:nvSpPr>
          <p:cNvPr id="3" name="Text 0"/>
          <p:cNvSpPr/>
          <p:nvPr/>
        </p:nvSpPr>
        <p:spPr>
          <a:xfrm>
            <a:off x="1265938" y="1923173"/>
            <a:ext cx="6091238" cy="574834"/>
          </a:xfrm>
          <a:prstGeom prst="rect">
            <a:avLst/>
          </a:prstGeom>
          <a:noFill/>
          <a:ln/>
        </p:spPr>
        <p:txBody>
          <a:bodyPr wrap="none" lIns="0" tIns="0" rIns="0" bIns="0" rtlCol="0" anchor="t"/>
          <a:lstStyle/>
          <a:p>
            <a:pPr marL="0" indent="0">
              <a:lnSpc>
                <a:spcPts val="4500"/>
              </a:lnSpc>
              <a:buNone/>
            </a:pPr>
            <a:r>
              <a:rPr lang="en-US" sz="3600" b="1" dirty="0">
                <a:solidFill>
                  <a:srgbClr val="F0FCFF"/>
                </a:solidFill>
                <a:latin typeface="Arial Black" panose="020B0A04020102020204" pitchFamily="34" charset="0"/>
                <a:ea typeface="Spline Sans Bold" pitchFamily="34" charset="-122"/>
                <a:cs typeface="Spline Sans Bold" pitchFamily="34" charset="-120"/>
              </a:rPr>
              <a:t>How to Use: Model Selection</a:t>
            </a:r>
          </a:p>
        </p:txBody>
      </p:sp>
      <p:sp>
        <p:nvSpPr>
          <p:cNvPr id="4" name="Shape 1"/>
          <p:cNvSpPr/>
          <p:nvPr/>
        </p:nvSpPr>
        <p:spPr>
          <a:xfrm>
            <a:off x="7303770" y="4041458"/>
            <a:ext cx="22860" cy="3622000"/>
          </a:xfrm>
          <a:prstGeom prst="roundRect">
            <a:avLst>
              <a:gd name="adj" fmla="val 1358120"/>
            </a:avLst>
          </a:prstGeom>
          <a:solidFill>
            <a:srgbClr val="FFFFFF">
              <a:alpha val="24000"/>
            </a:srgbClr>
          </a:solidFill>
          <a:ln/>
        </p:spPr>
        <p:txBody>
          <a:bodyPr/>
          <a:lstStyle/>
          <a:p>
            <a:endParaRPr lang="en-US"/>
          </a:p>
        </p:txBody>
      </p:sp>
      <p:sp>
        <p:nvSpPr>
          <p:cNvPr id="5" name="Shape 2"/>
          <p:cNvSpPr/>
          <p:nvPr/>
        </p:nvSpPr>
        <p:spPr>
          <a:xfrm>
            <a:off x="6380857" y="4495562"/>
            <a:ext cx="724376" cy="22860"/>
          </a:xfrm>
          <a:prstGeom prst="roundRect">
            <a:avLst>
              <a:gd name="adj" fmla="val 1358120"/>
            </a:avLst>
          </a:prstGeom>
          <a:solidFill>
            <a:srgbClr val="16FFBB"/>
          </a:solidFill>
          <a:ln/>
        </p:spPr>
        <p:txBody>
          <a:bodyPr/>
          <a:lstStyle/>
          <a:p>
            <a:endParaRPr lang="en-US"/>
          </a:p>
        </p:txBody>
      </p:sp>
      <p:sp>
        <p:nvSpPr>
          <p:cNvPr id="6" name="Shape 3"/>
          <p:cNvSpPr/>
          <p:nvPr/>
        </p:nvSpPr>
        <p:spPr>
          <a:xfrm>
            <a:off x="7082373" y="4274225"/>
            <a:ext cx="465653" cy="465653"/>
          </a:xfrm>
          <a:prstGeom prst="roundRect">
            <a:avLst>
              <a:gd name="adj" fmla="val 66673"/>
            </a:avLst>
          </a:prstGeom>
          <a:solidFill>
            <a:srgbClr val="0A081B"/>
          </a:solidFill>
          <a:ln w="22860">
            <a:solidFill>
              <a:srgbClr val="16FFBB"/>
            </a:solidFill>
            <a:prstDash val="solid"/>
          </a:ln>
        </p:spPr>
        <p:txBody>
          <a:bodyPr/>
          <a:lstStyle/>
          <a:p>
            <a:endParaRPr lang="en-US"/>
          </a:p>
        </p:txBody>
      </p:sp>
      <p:sp>
        <p:nvSpPr>
          <p:cNvPr id="7" name="Text 4"/>
          <p:cNvSpPr/>
          <p:nvPr/>
        </p:nvSpPr>
        <p:spPr>
          <a:xfrm>
            <a:off x="7255490" y="4368998"/>
            <a:ext cx="119420" cy="275987"/>
          </a:xfrm>
          <a:prstGeom prst="rect">
            <a:avLst/>
          </a:prstGeom>
          <a:noFill/>
          <a:ln/>
        </p:spPr>
        <p:txBody>
          <a:bodyPr wrap="none" lIns="0" tIns="0" rIns="0" bIns="0" rtlCol="0" anchor="t"/>
          <a:lstStyle/>
          <a:p>
            <a:pPr marL="0" indent="0" algn="ctr">
              <a:lnSpc>
                <a:spcPts val="2150"/>
              </a:lnSpc>
              <a:buNone/>
            </a:pPr>
            <a:r>
              <a:rPr lang="en-US" sz="2150" b="1" dirty="0">
                <a:solidFill>
                  <a:srgbClr val="E0E4E6"/>
                </a:solidFill>
                <a:latin typeface="Arial Black" panose="020B0A04020102020204" pitchFamily="34" charset="0"/>
                <a:ea typeface="Spline Sans Bold" pitchFamily="34" charset="-122"/>
                <a:cs typeface="Spline Sans Bold" pitchFamily="34" charset="-120"/>
              </a:rPr>
              <a:t>1</a:t>
            </a:r>
            <a:endParaRPr lang="en-US" sz="2150" dirty="0">
              <a:latin typeface="Arial Black" panose="020B0A04020102020204" pitchFamily="34" charset="0"/>
            </a:endParaRPr>
          </a:p>
        </p:txBody>
      </p:sp>
      <p:sp>
        <p:nvSpPr>
          <p:cNvPr id="8" name="Text 5"/>
          <p:cNvSpPr/>
          <p:nvPr/>
        </p:nvSpPr>
        <p:spPr>
          <a:xfrm>
            <a:off x="3877151" y="4248388"/>
            <a:ext cx="2299692" cy="287536"/>
          </a:xfrm>
          <a:prstGeom prst="rect">
            <a:avLst/>
          </a:prstGeom>
          <a:noFill/>
          <a:ln/>
        </p:spPr>
        <p:txBody>
          <a:bodyPr wrap="none" lIns="0" tIns="0" rIns="0" bIns="0" rtlCol="0" anchor="t"/>
          <a:lstStyle/>
          <a:p>
            <a:pPr marL="0" indent="0" algn="r">
              <a:lnSpc>
                <a:spcPts val="2250"/>
              </a:lnSpc>
              <a:buNone/>
            </a:pPr>
            <a:r>
              <a:rPr lang="en-US" sz="1800" b="1" dirty="0">
                <a:solidFill>
                  <a:srgbClr val="E0E4E6"/>
                </a:solidFill>
                <a:latin typeface="Arial Black" panose="020B0A04020102020204" pitchFamily="34" charset="0"/>
                <a:ea typeface="Spline Sans Bold" pitchFamily="34" charset="-122"/>
                <a:cs typeface="Spline Sans Bold" pitchFamily="34" charset="-120"/>
              </a:rPr>
              <a:t>Select Model</a:t>
            </a:r>
            <a:endParaRPr lang="en-US" sz="1800" dirty="0">
              <a:latin typeface="Arial Black" panose="020B0A04020102020204" pitchFamily="34" charset="0"/>
            </a:endParaRPr>
          </a:p>
        </p:txBody>
      </p:sp>
      <p:sp>
        <p:nvSpPr>
          <p:cNvPr id="9" name="Text 6"/>
          <p:cNvSpPr/>
          <p:nvPr/>
        </p:nvSpPr>
        <p:spPr>
          <a:xfrm>
            <a:off x="1321356" y="4660106"/>
            <a:ext cx="4855488" cy="661988"/>
          </a:xfrm>
          <a:prstGeom prst="rect">
            <a:avLst/>
          </a:prstGeom>
          <a:noFill/>
          <a:ln/>
        </p:spPr>
        <p:txBody>
          <a:bodyPr wrap="square" lIns="0" tIns="0" rIns="0" bIns="0" rtlCol="0" anchor="t"/>
          <a:lstStyle/>
          <a:p>
            <a:pPr marL="0" indent="0" algn="r">
              <a:lnSpc>
                <a:spcPts val="2600"/>
              </a:lnSpc>
              <a:buNone/>
            </a:pPr>
            <a:r>
              <a:rPr lang="en-US" sz="1600" dirty="0">
                <a:solidFill>
                  <a:srgbClr val="E0E4E6"/>
                </a:solidFill>
                <a:latin typeface="Arial Black" panose="020B0A04020102020204" pitchFamily="34" charset="0"/>
                <a:ea typeface="Barlow" pitchFamily="34" charset="-122"/>
                <a:cs typeface="Barlow" pitchFamily="34" charset="-120"/>
              </a:rPr>
              <a:t>Choose a machine learning model from the dropdown list.</a:t>
            </a:r>
            <a:endParaRPr lang="en-US" sz="1600" dirty="0">
              <a:latin typeface="Arial Black" panose="020B0A04020102020204" pitchFamily="34" charset="0"/>
            </a:endParaRPr>
          </a:p>
        </p:txBody>
      </p:sp>
      <p:sp>
        <p:nvSpPr>
          <p:cNvPr id="10" name="Shape 7"/>
          <p:cNvSpPr/>
          <p:nvPr/>
        </p:nvSpPr>
        <p:spPr>
          <a:xfrm>
            <a:off x="7525167" y="5530334"/>
            <a:ext cx="724376" cy="22860"/>
          </a:xfrm>
          <a:prstGeom prst="roundRect">
            <a:avLst>
              <a:gd name="adj" fmla="val 1358120"/>
            </a:avLst>
          </a:prstGeom>
          <a:solidFill>
            <a:srgbClr val="29DDDA"/>
          </a:solidFill>
          <a:ln/>
        </p:spPr>
        <p:txBody>
          <a:bodyPr/>
          <a:lstStyle/>
          <a:p>
            <a:endParaRPr lang="en-US"/>
          </a:p>
        </p:txBody>
      </p:sp>
      <p:sp>
        <p:nvSpPr>
          <p:cNvPr id="11" name="Shape 8"/>
          <p:cNvSpPr/>
          <p:nvPr/>
        </p:nvSpPr>
        <p:spPr>
          <a:xfrm>
            <a:off x="7082373" y="5308997"/>
            <a:ext cx="465653" cy="465653"/>
          </a:xfrm>
          <a:prstGeom prst="roundRect">
            <a:avLst>
              <a:gd name="adj" fmla="val 66673"/>
            </a:avLst>
          </a:prstGeom>
          <a:solidFill>
            <a:srgbClr val="0A081B"/>
          </a:solidFill>
          <a:ln w="22860">
            <a:solidFill>
              <a:srgbClr val="29DDDA"/>
            </a:solidFill>
            <a:prstDash val="solid"/>
          </a:ln>
        </p:spPr>
        <p:txBody>
          <a:bodyPr/>
          <a:lstStyle/>
          <a:p>
            <a:endParaRPr lang="en-US"/>
          </a:p>
        </p:txBody>
      </p:sp>
      <p:sp>
        <p:nvSpPr>
          <p:cNvPr id="12" name="Text 9"/>
          <p:cNvSpPr/>
          <p:nvPr/>
        </p:nvSpPr>
        <p:spPr>
          <a:xfrm>
            <a:off x="7238464" y="5403771"/>
            <a:ext cx="153472" cy="275987"/>
          </a:xfrm>
          <a:prstGeom prst="rect">
            <a:avLst/>
          </a:prstGeom>
          <a:noFill/>
          <a:ln/>
        </p:spPr>
        <p:txBody>
          <a:bodyPr wrap="none" lIns="0" tIns="0" rIns="0" bIns="0" rtlCol="0" anchor="t"/>
          <a:lstStyle/>
          <a:p>
            <a:pPr marL="0" indent="0" algn="ctr">
              <a:lnSpc>
                <a:spcPts val="2150"/>
              </a:lnSpc>
              <a:buNone/>
            </a:pPr>
            <a:r>
              <a:rPr lang="en-US" sz="2150" b="1" dirty="0">
                <a:solidFill>
                  <a:srgbClr val="E0E4E6"/>
                </a:solidFill>
                <a:latin typeface="Arial Black" panose="020B0A04020102020204" pitchFamily="34" charset="0"/>
                <a:ea typeface="Spline Sans Bold" pitchFamily="34" charset="-122"/>
                <a:cs typeface="Spline Sans Bold" pitchFamily="34" charset="-120"/>
              </a:rPr>
              <a:t>2</a:t>
            </a:r>
            <a:endParaRPr lang="en-US" sz="2150" dirty="0">
              <a:latin typeface="Arial Black" panose="020B0A04020102020204" pitchFamily="34" charset="0"/>
            </a:endParaRPr>
          </a:p>
        </p:txBody>
      </p:sp>
      <p:sp>
        <p:nvSpPr>
          <p:cNvPr id="13" name="Text 10"/>
          <p:cNvSpPr/>
          <p:nvPr/>
        </p:nvSpPr>
        <p:spPr>
          <a:xfrm>
            <a:off x="8453557" y="5283160"/>
            <a:ext cx="2299692" cy="287536"/>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Arial Black" panose="020B0A04020102020204" pitchFamily="34" charset="0"/>
                <a:ea typeface="Spline Sans Bold" pitchFamily="34" charset="-122"/>
                <a:cs typeface="Spline Sans Bold" pitchFamily="34" charset="-120"/>
              </a:rPr>
              <a:t>Input Data</a:t>
            </a:r>
            <a:endParaRPr lang="en-US" sz="1800" dirty="0">
              <a:latin typeface="Arial Black" panose="020B0A04020102020204" pitchFamily="34" charset="0"/>
            </a:endParaRPr>
          </a:p>
        </p:txBody>
      </p:sp>
      <p:sp>
        <p:nvSpPr>
          <p:cNvPr id="14" name="Text 11"/>
          <p:cNvSpPr/>
          <p:nvPr/>
        </p:nvSpPr>
        <p:spPr>
          <a:xfrm>
            <a:off x="8453557" y="5694878"/>
            <a:ext cx="4855488" cy="661988"/>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Arial Black" panose="020B0A04020102020204" pitchFamily="34" charset="0"/>
                <a:ea typeface="Barlow" pitchFamily="34" charset="-122"/>
                <a:cs typeface="Barlow" pitchFamily="34" charset="-120"/>
              </a:rPr>
              <a:t>Enter customer attributes manually or upload a CSV file.</a:t>
            </a:r>
            <a:endParaRPr lang="en-US" sz="1600" dirty="0">
              <a:latin typeface="Arial Black" panose="020B0A04020102020204" pitchFamily="34" charset="0"/>
            </a:endParaRPr>
          </a:p>
        </p:txBody>
      </p:sp>
      <p:sp>
        <p:nvSpPr>
          <p:cNvPr id="15" name="Shape 12"/>
          <p:cNvSpPr/>
          <p:nvPr/>
        </p:nvSpPr>
        <p:spPr>
          <a:xfrm>
            <a:off x="6380857" y="6461641"/>
            <a:ext cx="724376" cy="22860"/>
          </a:xfrm>
          <a:prstGeom prst="roundRect">
            <a:avLst>
              <a:gd name="adj" fmla="val 1358120"/>
            </a:avLst>
          </a:prstGeom>
          <a:solidFill>
            <a:srgbClr val="37A7E7"/>
          </a:solidFill>
          <a:ln/>
        </p:spPr>
        <p:txBody>
          <a:bodyPr/>
          <a:lstStyle/>
          <a:p>
            <a:endParaRPr lang="en-US"/>
          </a:p>
        </p:txBody>
      </p:sp>
      <p:sp>
        <p:nvSpPr>
          <p:cNvPr id="16" name="Shape 13"/>
          <p:cNvSpPr/>
          <p:nvPr/>
        </p:nvSpPr>
        <p:spPr>
          <a:xfrm>
            <a:off x="7082373" y="6240304"/>
            <a:ext cx="465653" cy="465653"/>
          </a:xfrm>
          <a:prstGeom prst="roundRect">
            <a:avLst>
              <a:gd name="adj" fmla="val 66673"/>
            </a:avLst>
          </a:prstGeom>
          <a:solidFill>
            <a:srgbClr val="0A081B"/>
          </a:solidFill>
          <a:ln w="22860">
            <a:solidFill>
              <a:srgbClr val="37A7E7"/>
            </a:solidFill>
            <a:prstDash val="solid"/>
          </a:ln>
        </p:spPr>
        <p:txBody>
          <a:bodyPr/>
          <a:lstStyle/>
          <a:p>
            <a:endParaRPr lang="en-US"/>
          </a:p>
        </p:txBody>
      </p:sp>
      <p:sp>
        <p:nvSpPr>
          <p:cNvPr id="17" name="Text 14"/>
          <p:cNvSpPr/>
          <p:nvPr/>
        </p:nvSpPr>
        <p:spPr>
          <a:xfrm>
            <a:off x="7234416" y="6335078"/>
            <a:ext cx="161568" cy="275987"/>
          </a:xfrm>
          <a:prstGeom prst="rect">
            <a:avLst/>
          </a:prstGeom>
          <a:noFill/>
          <a:ln/>
        </p:spPr>
        <p:txBody>
          <a:bodyPr wrap="none" lIns="0" tIns="0" rIns="0" bIns="0" rtlCol="0" anchor="t"/>
          <a:lstStyle/>
          <a:p>
            <a:pPr marL="0" indent="0" algn="ctr">
              <a:lnSpc>
                <a:spcPts val="2150"/>
              </a:lnSpc>
              <a:buNone/>
            </a:pPr>
            <a:r>
              <a:rPr lang="en-US" sz="2150" b="1" dirty="0">
                <a:solidFill>
                  <a:srgbClr val="E0E4E6"/>
                </a:solidFill>
                <a:latin typeface="Arial Black" panose="020B0A04020102020204" pitchFamily="34" charset="0"/>
                <a:ea typeface="Spline Sans Bold" pitchFamily="34" charset="-122"/>
                <a:cs typeface="Spline Sans Bold" pitchFamily="34" charset="-120"/>
              </a:rPr>
              <a:t>3</a:t>
            </a:r>
            <a:endParaRPr lang="en-US" sz="2150" dirty="0">
              <a:latin typeface="Arial Black" panose="020B0A04020102020204" pitchFamily="34" charset="0"/>
            </a:endParaRPr>
          </a:p>
        </p:txBody>
      </p:sp>
      <p:sp>
        <p:nvSpPr>
          <p:cNvPr id="18" name="Text 15"/>
          <p:cNvSpPr/>
          <p:nvPr/>
        </p:nvSpPr>
        <p:spPr>
          <a:xfrm>
            <a:off x="3877151" y="6214467"/>
            <a:ext cx="2299692" cy="287536"/>
          </a:xfrm>
          <a:prstGeom prst="rect">
            <a:avLst/>
          </a:prstGeom>
          <a:noFill/>
          <a:ln/>
        </p:spPr>
        <p:txBody>
          <a:bodyPr wrap="none" lIns="0" tIns="0" rIns="0" bIns="0" rtlCol="0" anchor="t"/>
          <a:lstStyle/>
          <a:p>
            <a:pPr marL="0" indent="0" algn="r">
              <a:lnSpc>
                <a:spcPts val="2250"/>
              </a:lnSpc>
              <a:buNone/>
            </a:pPr>
            <a:r>
              <a:rPr lang="en-US" sz="1800" b="1" dirty="0">
                <a:solidFill>
                  <a:srgbClr val="E0E4E6"/>
                </a:solidFill>
                <a:latin typeface="Arial Black" panose="020B0A04020102020204" pitchFamily="34" charset="0"/>
                <a:ea typeface="Spline Sans Bold" pitchFamily="34" charset="-122"/>
                <a:cs typeface="Spline Sans Bold" pitchFamily="34" charset="-120"/>
              </a:rPr>
              <a:t>Generate Predictions</a:t>
            </a:r>
            <a:endParaRPr lang="en-US" sz="1800" dirty="0">
              <a:latin typeface="Arial Black" panose="020B0A04020102020204" pitchFamily="34" charset="0"/>
            </a:endParaRPr>
          </a:p>
        </p:txBody>
      </p:sp>
      <p:sp>
        <p:nvSpPr>
          <p:cNvPr id="19" name="Text 16"/>
          <p:cNvSpPr/>
          <p:nvPr/>
        </p:nvSpPr>
        <p:spPr>
          <a:xfrm>
            <a:off x="1321356" y="6626185"/>
            <a:ext cx="4855488" cy="661988"/>
          </a:xfrm>
          <a:prstGeom prst="rect">
            <a:avLst/>
          </a:prstGeom>
          <a:noFill/>
          <a:ln/>
        </p:spPr>
        <p:txBody>
          <a:bodyPr wrap="square" lIns="0" tIns="0" rIns="0" bIns="0" rtlCol="0" anchor="t"/>
          <a:lstStyle/>
          <a:p>
            <a:pPr marL="0" indent="0" algn="r">
              <a:lnSpc>
                <a:spcPts val="2600"/>
              </a:lnSpc>
              <a:buNone/>
            </a:pPr>
            <a:r>
              <a:rPr lang="en-US" sz="1600" dirty="0">
                <a:solidFill>
                  <a:srgbClr val="E0E4E6"/>
                </a:solidFill>
                <a:latin typeface="Arial Black" panose="020B0A04020102020204" pitchFamily="34" charset="0"/>
                <a:ea typeface="Barlow" pitchFamily="34" charset="-122"/>
                <a:cs typeface="Barlow" pitchFamily="34" charset="-120"/>
              </a:rPr>
              <a:t>Click "Predict" to get Attrition_Flag values indicating potential churn.</a:t>
            </a:r>
            <a:endParaRPr lang="en-US" sz="1600" dirty="0">
              <a:latin typeface="Arial Black" panose="020B0A04020102020204" pitchFamily="34" charset="0"/>
            </a:endParaRPr>
          </a:p>
        </p:txBody>
      </p:sp>
      <p:sp>
        <p:nvSpPr>
          <p:cNvPr id="20" name="Text 1">
            <a:extLst>
              <a:ext uri="{FF2B5EF4-FFF2-40B4-BE49-F238E27FC236}">
                <a16:creationId xmlns:a16="http://schemas.microsoft.com/office/drawing/2014/main" id="{8F6363E1-BBA2-7253-9FD3-DE70DC426C6E}"/>
              </a:ext>
            </a:extLst>
          </p:cNvPr>
          <p:cNvSpPr/>
          <p:nvPr/>
        </p:nvSpPr>
        <p:spPr>
          <a:xfrm>
            <a:off x="1373114" y="2497302"/>
            <a:ext cx="11987689" cy="53625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00" dirty="0">
                <a:solidFill>
                  <a:srgbClr val="E0E4E6"/>
                </a:solidFill>
                <a:latin typeface="Arial Black" panose="020B0A04020102020204" pitchFamily="34" charset="0"/>
                <a:ea typeface="Barlow" pitchFamily="34" charset="-122"/>
                <a:cs typeface="Barlow" pitchFamily="34" charset="-120"/>
              </a:rPr>
              <a:t>Using the Customer Attrition Prediction App is a straightforward process designed for ease of use. The first step involves selecting a machine learning model from the provided dropdown list. This allows users to experiment with different predictive models and compare their effectiveness.</a:t>
            </a:r>
            <a:endParaRPr lang="en-US" sz="1300" dirty="0">
              <a:latin typeface="Arial Black" panose="020B0A04020102020204" pitchFamily="34" charset="0"/>
            </a:endParaRPr>
          </a:p>
        </p:txBody>
      </p:sp>
      <p:sp>
        <p:nvSpPr>
          <p:cNvPr id="21" name="Text 2">
            <a:extLst>
              <a:ext uri="{FF2B5EF4-FFF2-40B4-BE49-F238E27FC236}">
                <a16:creationId xmlns:a16="http://schemas.microsoft.com/office/drawing/2014/main" id="{DB530985-8275-5751-D764-541341B67AD9}"/>
              </a:ext>
            </a:extLst>
          </p:cNvPr>
          <p:cNvSpPr/>
          <p:nvPr/>
        </p:nvSpPr>
        <p:spPr>
          <a:xfrm>
            <a:off x="1345405" y="3180589"/>
            <a:ext cx="11987689" cy="69354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00" dirty="0">
                <a:solidFill>
                  <a:srgbClr val="E0E4E6"/>
                </a:solidFill>
                <a:latin typeface="Arial Black" panose="020B0A04020102020204" pitchFamily="34" charset="0"/>
                <a:ea typeface="Barlow" pitchFamily="34" charset="-122"/>
                <a:cs typeface="Barlow" pitchFamily="34" charset="-120"/>
              </a:rPr>
              <a:t>For data input, users have two options. They can manually enter customer attributes into the required fields, which is ideal for individual customer analysis. Alternatively, for bulk predictions, users can upload a prepared CSV file containing customer data. Once the data is input, users simply click the "Predict" button to generate predictions. The output is displayed as an array of Attrition_Flag values, indicating potential customer churn.</a:t>
            </a:r>
            <a:endParaRPr lang="en-US" sz="1300" dirty="0">
              <a:latin typeface="Arial Black" panose="020B0A04020102020204" pitchFamily="34" charset="0"/>
            </a:endParaRPr>
          </a:p>
        </p:txBody>
      </p:sp>
    </p:spTree>
    <p:extLst>
      <p:ext uri="{BB962C8B-B14F-4D97-AF65-F5344CB8AC3E}">
        <p14:creationId xmlns:p14="http://schemas.microsoft.com/office/powerpoint/2010/main" val="2342786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061964" y="133414"/>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Arial Black" panose="020B0A04020102020204" pitchFamily="34" charset="0"/>
                <a:ea typeface="Spline Sans Bold" pitchFamily="34" charset="-122"/>
                <a:cs typeface="Spline Sans Bold" pitchFamily="34" charset="-120"/>
              </a:rPr>
              <a:t>App Interface</a:t>
            </a:r>
            <a:endParaRPr lang="en-US" sz="4300" dirty="0">
              <a:latin typeface="Arial Black" panose="020B0A04020102020204" pitchFamily="34" charset="0"/>
            </a:endParaRPr>
          </a:p>
        </p:txBody>
      </p:sp>
      <p:sp>
        <p:nvSpPr>
          <p:cNvPr id="4" name="Text 1"/>
          <p:cNvSpPr/>
          <p:nvPr/>
        </p:nvSpPr>
        <p:spPr>
          <a:xfrm>
            <a:off x="864037" y="4445318"/>
            <a:ext cx="5587127" cy="395049"/>
          </a:xfrm>
          <a:prstGeom prst="rect">
            <a:avLst/>
          </a:prstGeom>
          <a:noFill/>
          <a:ln/>
        </p:spPr>
        <p:txBody>
          <a:bodyPr wrap="none" lIns="0" tIns="0" rIns="0" bIns="0" rtlCol="0" anchor="t"/>
          <a:lstStyle/>
          <a:p>
            <a:pPr marL="0" indent="0">
              <a:lnSpc>
                <a:spcPts val="3100"/>
              </a:lnSpc>
              <a:buNone/>
            </a:pPr>
            <a:endParaRPr lang="en-US" sz="1900" dirty="0">
              <a:latin typeface="Arial Black" panose="020B0A040201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512EBA9-15DF-EE45-56E7-6D1FC6CB4496}"/>
              </a:ext>
            </a:extLst>
          </p:cNvPr>
          <p:cNvPicPr>
            <a:picLocks noChangeAspect="1"/>
          </p:cNvPicPr>
          <p:nvPr/>
        </p:nvPicPr>
        <p:blipFill>
          <a:blip r:embed="rId3"/>
          <a:stretch>
            <a:fillRect/>
          </a:stretch>
        </p:blipFill>
        <p:spPr>
          <a:xfrm>
            <a:off x="858983" y="1148298"/>
            <a:ext cx="12455234" cy="6584168"/>
          </a:xfrm>
          <a:prstGeom prst="rect">
            <a:avLst/>
          </a:prstGeom>
        </p:spPr>
      </p:pic>
    </p:spTree>
    <p:extLst>
      <p:ext uri="{BB962C8B-B14F-4D97-AF65-F5344CB8AC3E}">
        <p14:creationId xmlns:p14="http://schemas.microsoft.com/office/powerpoint/2010/main" val="2406045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573395" y="387240"/>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Arial Black" panose="020B0A04020102020204" pitchFamily="34" charset="0"/>
                <a:ea typeface="Spline Sans Bold" pitchFamily="34" charset="-122"/>
                <a:cs typeface="Spline Sans Bold" pitchFamily="34" charset="-120"/>
              </a:rPr>
              <a:t>Choosing The Model</a:t>
            </a:r>
            <a:endParaRPr lang="en-US" sz="4300" dirty="0">
              <a:latin typeface="Arial Black" panose="020B0A04020102020204" pitchFamily="34" charset="0"/>
            </a:endParaRPr>
          </a:p>
        </p:txBody>
      </p:sp>
      <p:sp>
        <p:nvSpPr>
          <p:cNvPr id="4" name="Text 1"/>
          <p:cNvSpPr/>
          <p:nvPr/>
        </p:nvSpPr>
        <p:spPr>
          <a:xfrm>
            <a:off x="864037" y="4445318"/>
            <a:ext cx="5587127" cy="395049"/>
          </a:xfrm>
          <a:prstGeom prst="rect">
            <a:avLst/>
          </a:prstGeom>
          <a:noFill/>
          <a:ln/>
        </p:spPr>
        <p:txBody>
          <a:bodyPr wrap="none" lIns="0" tIns="0" rIns="0" bIns="0" rtlCol="0" anchor="t"/>
          <a:lstStyle/>
          <a:p>
            <a:pPr marL="0" indent="0">
              <a:lnSpc>
                <a:spcPts val="3100"/>
              </a:lnSpc>
              <a:buNone/>
            </a:pPr>
            <a:endParaRPr lang="en-US" sz="1900" dirty="0">
              <a:latin typeface="Arial Black" panose="020B0A04020102020204" pitchFamily="34" charset="0"/>
            </a:endParaRPr>
          </a:p>
        </p:txBody>
      </p:sp>
      <p:pic>
        <p:nvPicPr>
          <p:cNvPr id="5" name="Picture 4" descr="A screenshot of a computer program&#10;&#10;Description automatically generated">
            <a:extLst>
              <a:ext uri="{FF2B5EF4-FFF2-40B4-BE49-F238E27FC236}">
                <a16:creationId xmlns:a16="http://schemas.microsoft.com/office/drawing/2014/main" id="{48052E3C-006B-7B34-FCB5-84E2256095D3}"/>
              </a:ext>
            </a:extLst>
          </p:cNvPr>
          <p:cNvPicPr>
            <a:picLocks noChangeAspect="1"/>
          </p:cNvPicPr>
          <p:nvPr/>
        </p:nvPicPr>
        <p:blipFill>
          <a:blip r:embed="rId3"/>
          <a:stretch>
            <a:fillRect/>
          </a:stretch>
        </p:blipFill>
        <p:spPr>
          <a:xfrm>
            <a:off x="741872" y="1291944"/>
            <a:ext cx="13163908" cy="6301319"/>
          </a:xfrm>
          <a:prstGeom prst="rect">
            <a:avLst/>
          </a:prstGeom>
        </p:spPr>
      </p:pic>
    </p:spTree>
    <p:extLst>
      <p:ext uri="{BB962C8B-B14F-4D97-AF65-F5344CB8AC3E}">
        <p14:creationId xmlns:p14="http://schemas.microsoft.com/office/powerpoint/2010/main" val="3758103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3503" y="1071541"/>
            <a:ext cx="11793022"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Arial Black" panose="020B0A04020102020204" pitchFamily="34" charset="0"/>
                <a:ea typeface="Spline Sans Bold" pitchFamily="34" charset="-122"/>
                <a:cs typeface="Spline Sans Bold" pitchFamily="34" charset="-120"/>
              </a:rPr>
              <a:t>Choose Entering Manually or Upload a CSV file</a:t>
            </a:r>
            <a:endParaRPr lang="en-US" sz="4300" dirty="0">
              <a:latin typeface="Arial Black" panose="020B0A04020102020204" pitchFamily="34" charset="0"/>
            </a:endParaRPr>
          </a:p>
        </p:txBody>
      </p:sp>
      <p:pic>
        <p:nvPicPr>
          <p:cNvPr id="3" name="Image 0" descr="preencoded.png"/>
          <p:cNvPicPr>
            <a:picLocks noChangeAspect="1"/>
          </p:cNvPicPr>
          <p:nvPr/>
        </p:nvPicPr>
        <p:blipFill>
          <a:blip r:embed="rId3"/>
          <a:stretch>
            <a:fillRect/>
          </a:stretch>
        </p:blipFill>
        <p:spPr>
          <a:xfrm>
            <a:off x="503938" y="2239068"/>
            <a:ext cx="6506624" cy="3144569"/>
          </a:xfrm>
          <a:prstGeom prst="rect">
            <a:avLst/>
          </a:prstGeom>
        </p:spPr>
      </p:pic>
      <p:sp>
        <p:nvSpPr>
          <p:cNvPr id="4" name="Text 1"/>
          <p:cNvSpPr/>
          <p:nvPr/>
        </p:nvSpPr>
        <p:spPr>
          <a:xfrm>
            <a:off x="503938" y="5661292"/>
            <a:ext cx="3291840" cy="411480"/>
          </a:xfrm>
          <a:prstGeom prst="rect">
            <a:avLst/>
          </a:prstGeom>
          <a:noFill/>
          <a:ln/>
        </p:spPr>
        <p:txBody>
          <a:bodyPr wrap="none" lIns="0" tIns="0" rIns="0" bIns="0" rtlCol="0" anchor="t"/>
          <a:lstStyle/>
          <a:p>
            <a:pPr marL="0" indent="0">
              <a:lnSpc>
                <a:spcPts val="3200"/>
              </a:lnSpc>
              <a:buNone/>
            </a:pPr>
            <a:r>
              <a:rPr lang="en-US" sz="2550" b="1" dirty="0">
                <a:solidFill>
                  <a:srgbClr val="F0FCFF"/>
                </a:solidFill>
                <a:latin typeface="Arial Black" panose="020B0A04020102020204" pitchFamily="34" charset="0"/>
                <a:ea typeface="Spline Sans Bold" pitchFamily="34" charset="-122"/>
                <a:cs typeface="Spline Sans Bold" pitchFamily="34" charset="-120"/>
              </a:rPr>
              <a:t>Entering Manually</a:t>
            </a:r>
            <a:endParaRPr lang="en-US" sz="2550" dirty="0">
              <a:latin typeface="Arial Black" panose="020B0A04020102020204" pitchFamily="34" charset="0"/>
            </a:endParaRPr>
          </a:p>
        </p:txBody>
      </p:sp>
      <p:pic>
        <p:nvPicPr>
          <p:cNvPr id="6" name="Image 1" descr="preencoded.png"/>
          <p:cNvPicPr>
            <a:picLocks noChangeAspect="1"/>
          </p:cNvPicPr>
          <p:nvPr/>
        </p:nvPicPr>
        <p:blipFill>
          <a:blip r:embed="rId4"/>
          <a:stretch>
            <a:fillRect/>
          </a:stretch>
        </p:blipFill>
        <p:spPr>
          <a:xfrm>
            <a:off x="7623929" y="2239068"/>
            <a:ext cx="6496298" cy="3144105"/>
          </a:xfrm>
          <a:prstGeom prst="rect">
            <a:avLst/>
          </a:prstGeom>
        </p:spPr>
      </p:pic>
      <p:sp>
        <p:nvSpPr>
          <p:cNvPr id="7" name="Text 3"/>
          <p:cNvSpPr/>
          <p:nvPr/>
        </p:nvSpPr>
        <p:spPr>
          <a:xfrm>
            <a:off x="7623929" y="5660827"/>
            <a:ext cx="3291840" cy="411480"/>
          </a:xfrm>
          <a:prstGeom prst="rect">
            <a:avLst/>
          </a:prstGeom>
          <a:noFill/>
          <a:ln/>
        </p:spPr>
        <p:txBody>
          <a:bodyPr wrap="none" lIns="0" tIns="0" rIns="0" bIns="0" rtlCol="0" anchor="t"/>
          <a:lstStyle/>
          <a:p>
            <a:pPr marL="0" indent="0">
              <a:lnSpc>
                <a:spcPts val="3200"/>
              </a:lnSpc>
              <a:buNone/>
            </a:pPr>
            <a:r>
              <a:rPr lang="en-US" sz="2550" b="1" dirty="0">
                <a:solidFill>
                  <a:srgbClr val="F0FCFF"/>
                </a:solidFill>
                <a:latin typeface="Arial Black" panose="020B0A04020102020204" pitchFamily="34" charset="0"/>
                <a:ea typeface="Spline Sans Bold" pitchFamily="34" charset="-122"/>
                <a:cs typeface="Spline Sans Bold" pitchFamily="34" charset="-120"/>
              </a:rPr>
              <a:t>Upload a CSV file</a:t>
            </a:r>
            <a:endParaRPr lang="en-US" sz="2550" dirty="0">
              <a:latin typeface="Arial Black" panose="020B0A04020102020204" pitchFamily="34" charset="0"/>
            </a:endParaRPr>
          </a:p>
        </p:txBody>
      </p:sp>
    </p:spTree>
    <p:extLst>
      <p:ext uri="{BB962C8B-B14F-4D97-AF65-F5344CB8AC3E}">
        <p14:creationId xmlns:p14="http://schemas.microsoft.com/office/powerpoint/2010/main" val="2473453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21356" y="1295757"/>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Arial Black" panose="020B0A04020102020204" pitchFamily="34" charset="0"/>
                <a:ea typeface="Spline Sans Bold" pitchFamily="34" charset="-122"/>
                <a:cs typeface="Spline Sans Bold" pitchFamily="34" charset="-120"/>
              </a:rPr>
              <a:t>Prediction</a:t>
            </a:r>
            <a:endParaRPr lang="en-US" sz="4300" dirty="0">
              <a:latin typeface="Arial Black" panose="020B0A04020102020204" pitchFamily="34" charset="0"/>
            </a:endParaRPr>
          </a:p>
        </p:txBody>
      </p:sp>
      <p:pic>
        <p:nvPicPr>
          <p:cNvPr id="3" name="Image 0" descr="preencoded.png"/>
          <p:cNvPicPr>
            <a:picLocks noChangeAspect="1"/>
          </p:cNvPicPr>
          <p:nvPr/>
        </p:nvPicPr>
        <p:blipFill>
          <a:blip r:embed="rId3"/>
          <a:stretch>
            <a:fillRect/>
          </a:stretch>
        </p:blipFill>
        <p:spPr>
          <a:xfrm>
            <a:off x="251680" y="1991140"/>
            <a:ext cx="7055708" cy="3389996"/>
          </a:xfrm>
          <a:prstGeom prst="rect">
            <a:avLst/>
          </a:prstGeom>
        </p:spPr>
      </p:pic>
      <p:sp>
        <p:nvSpPr>
          <p:cNvPr id="4" name="Text 1"/>
          <p:cNvSpPr/>
          <p:nvPr/>
        </p:nvSpPr>
        <p:spPr>
          <a:xfrm>
            <a:off x="251680" y="5641538"/>
            <a:ext cx="3291840" cy="411480"/>
          </a:xfrm>
          <a:prstGeom prst="rect">
            <a:avLst/>
          </a:prstGeom>
          <a:noFill/>
          <a:ln/>
        </p:spPr>
        <p:txBody>
          <a:bodyPr wrap="none" lIns="0" tIns="0" rIns="0" bIns="0" rtlCol="0" anchor="t"/>
          <a:lstStyle/>
          <a:p>
            <a:pPr marL="0" indent="0">
              <a:lnSpc>
                <a:spcPts val="3200"/>
              </a:lnSpc>
              <a:buNone/>
            </a:pPr>
            <a:r>
              <a:rPr lang="en-US" sz="2550" b="1" dirty="0">
                <a:solidFill>
                  <a:srgbClr val="F0FCFF"/>
                </a:solidFill>
                <a:latin typeface="Arial Black" panose="020B0A04020102020204" pitchFamily="34" charset="0"/>
                <a:ea typeface="Spline Sans Bold" pitchFamily="34" charset="-122"/>
                <a:cs typeface="Spline Sans Bold" pitchFamily="34" charset="-120"/>
              </a:rPr>
              <a:t>Entering Manually</a:t>
            </a:r>
            <a:endParaRPr lang="en-US" sz="2550" dirty="0">
              <a:latin typeface="Arial Black" panose="020B0A04020102020204" pitchFamily="34" charset="0"/>
            </a:endParaRPr>
          </a:p>
        </p:txBody>
      </p:sp>
      <p:sp>
        <p:nvSpPr>
          <p:cNvPr id="5" name="Text 2"/>
          <p:cNvSpPr/>
          <p:nvPr/>
        </p:nvSpPr>
        <p:spPr>
          <a:xfrm>
            <a:off x="1321356" y="6299835"/>
            <a:ext cx="5692735"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6" name="Image 1" descr="preencoded.png"/>
          <p:cNvPicPr>
            <a:picLocks noChangeAspect="1"/>
          </p:cNvPicPr>
          <p:nvPr/>
        </p:nvPicPr>
        <p:blipFill>
          <a:blip r:embed="rId4"/>
          <a:stretch>
            <a:fillRect/>
          </a:stretch>
        </p:blipFill>
        <p:spPr>
          <a:xfrm>
            <a:off x="7623929" y="1991140"/>
            <a:ext cx="6762410" cy="3389531"/>
          </a:xfrm>
          <a:prstGeom prst="rect">
            <a:avLst/>
          </a:prstGeom>
        </p:spPr>
      </p:pic>
      <p:sp>
        <p:nvSpPr>
          <p:cNvPr id="7" name="Text 3"/>
          <p:cNvSpPr/>
          <p:nvPr/>
        </p:nvSpPr>
        <p:spPr>
          <a:xfrm>
            <a:off x="7623929" y="5641073"/>
            <a:ext cx="3291840" cy="411480"/>
          </a:xfrm>
          <a:prstGeom prst="rect">
            <a:avLst/>
          </a:prstGeom>
          <a:noFill/>
          <a:ln/>
        </p:spPr>
        <p:txBody>
          <a:bodyPr wrap="none" lIns="0" tIns="0" rIns="0" bIns="0" rtlCol="0" anchor="t"/>
          <a:lstStyle/>
          <a:p>
            <a:pPr marL="0" indent="0">
              <a:lnSpc>
                <a:spcPts val="3200"/>
              </a:lnSpc>
              <a:buNone/>
            </a:pPr>
            <a:r>
              <a:rPr lang="en-US" sz="2550" b="1" dirty="0">
                <a:solidFill>
                  <a:srgbClr val="F0FCFF"/>
                </a:solidFill>
                <a:latin typeface="Arial Black" panose="020B0A04020102020204" pitchFamily="34" charset="0"/>
                <a:ea typeface="Spline Sans Bold" pitchFamily="34" charset="-122"/>
                <a:cs typeface="Spline Sans Bold" pitchFamily="34" charset="-120"/>
              </a:rPr>
              <a:t>Upload a CSV file</a:t>
            </a:r>
            <a:endParaRPr lang="en-US" sz="2550" dirty="0">
              <a:latin typeface="Arial Black" panose="020B0A04020102020204" pitchFamily="34" charset="0"/>
            </a:endParaRPr>
          </a:p>
        </p:txBody>
      </p:sp>
      <p:sp>
        <p:nvSpPr>
          <p:cNvPr id="8" name="Text 4"/>
          <p:cNvSpPr/>
          <p:nvPr/>
        </p:nvSpPr>
        <p:spPr>
          <a:xfrm>
            <a:off x="7623929" y="6316623"/>
            <a:ext cx="5692735" cy="395049"/>
          </a:xfrm>
          <a:prstGeom prst="rect">
            <a:avLst/>
          </a:prstGeom>
          <a:noFill/>
          <a:ln/>
        </p:spPr>
        <p:txBody>
          <a:bodyPr wrap="none" lIns="0" tIns="0" rIns="0" bIns="0" rtlCol="0" anchor="t"/>
          <a:lstStyle/>
          <a:p>
            <a:pPr marL="0" indent="0">
              <a:lnSpc>
                <a:spcPts val="3100"/>
              </a:lnSpc>
              <a:buNone/>
            </a:pPr>
            <a:endParaRPr lang="en-US" sz="1900" dirty="0"/>
          </a:p>
        </p:txBody>
      </p:sp>
    </p:spTree>
    <p:extLst>
      <p:ext uri="{BB962C8B-B14F-4D97-AF65-F5344CB8AC3E}">
        <p14:creationId xmlns:p14="http://schemas.microsoft.com/office/powerpoint/2010/main" val="1513437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3284934"/>
            <a:ext cx="6170771" cy="771287"/>
          </a:xfrm>
          <a:prstGeom prst="rect">
            <a:avLst/>
          </a:prstGeom>
          <a:noFill/>
          <a:ln/>
        </p:spPr>
        <p:txBody>
          <a:bodyPr wrap="none" lIns="0" tIns="0" rIns="0" bIns="0" rtlCol="0" anchor="t"/>
          <a:lstStyle/>
          <a:p>
            <a:pPr marL="0" indent="0">
              <a:lnSpc>
                <a:spcPts val="6050"/>
              </a:lnSpc>
              <a:buNone/>
            </a:pPr>
            <a:endParaRPr lang="en-US" sz="4850" dirty="0"/>
          </a:p>
        </p:txBody>
      </p:sp>
      <p:sp>
        <p:nvSpPr>
          <p:cNvPr id="3" name="Text 1"/>
          <p:cNvSpPr/>
          <p:nvPr/>
        </p:nvSpPr>
        <p:spPr>
          <a:xfrm>
            <a:off x="863798" y="4549854"/>
            <a:ext cx="12902803" cy="394811"/>
          </a:xfrm>
          <a:prstGeom prst="rect">
            <a:avLst/>
          </a:prstGeom>
          <a:noFill/>
          <a:ln/>
        </p:spPr>
        <p:txBody>
          <a:bodyPr wrap="none" lIns="0" tIns="0" rIns="0" bIns="0" rtlCol="0" anchor="t"/>
          <a:lstStyle/>
          <a:p>
            <a:pPr marL="0" indent="0">
              <a:lnSpc>
                <a:spcPts val="3100"/>
              </a:lnSpc>
              <a:buNone/>
            </a:pPr>
            <a:endParaRPr lang="en-US" sz="1900" dirty="0"/>
          </a:p>
        </p:txBody>
      </p:sp>
      <p:sp>
        <p:nvSpPr>
          <p:cNvPr id="5" name="TextBox 4"/>
          <p:cNvSpPr txBox="1"/>
          <p:nvPr/>
        </p:nvSpPr>
        <p:spPr>
          <a:xfrm>
            <a:off x="4174787" y="3699301"/>
            <a:ext cx="6280824" cy="830997"/>
          </a:xfrm>
          <a:prstGeom prst="rect">
            <a:avLst/>
          </a:prstGeom>
          <a:noFill/>
        </p:spPr>
        <p:txBody>
          <a:bodyPr wrap="square" rtlCol="0">
            <a:spAutoFit/>
          </a:bodyPr>
          <a:lstStyle/>
          <a:p>
            <a:r>
              <a:rPr lang="en-US" sz="4800" b="1" dirty="0">
                <a:solidFill>
                  <a:schemeClr val="bg1"/>
                </a:solidFill>
                <a:latin typeface="Arial Black" panose="020B0A04020102020204" pitchFamily="34" charset="0"/>
                <a:cs typeface="Calibri Light" panose="020F0302020204030204" pitchFamily="34" charset="0"/>
              </a:rPr>
              <a:t>Any Questions ?</a:t>
            </a:r>
            <a:endParaRPr lang="en-US" sz="700" b="1" dirty="0">
              <a:solidFill>
                <a:schemeClr val="bg1"/>
              </a:solidFill>
              <a:latin typeface="Arial Black" panose="020B0A04020102020204" pitchFamily="34" charset="0"/>
              <a:cs typeface="Calibri Light" panose="020F0302020204030204" pitchFamily="34" charset="0"/>
            </a:endParaRPr>
          </a:p>
        </p:txBody>
      </p:sp>
    </p:spTree>
    <p:extLst>
      <p:ext uri="{BB962C8B-B14F-4D97-AF65-F5344CB8AC3E}">
        <p14:creationId xmlns:p14="http://schemas.microsoft.com/office/powerpoint/2010/main" val="103994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38067-C9A9-F502-85E8-D53B114318E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C1FA3B9-B7F9-DB5A-CA26-8457F8065A84}"/>
              </a:ext>
            </a:extLst>
          </p:cNvPr>
          <p:cNvSpPr/>
          <p:nvPr/>
        </p:nvSpPr>
        <p:spPr>
          <a:xfrm>
            <a:off x="863798" y="3284934"/>
            <a:ext cx="6170771" cy="771287"/>
          </a:xfrm>
          <a:prstGeom prst="rect">
            <a:avLst/>
          </a:prstGeom>
          <a:noFill/>
          <a:ln/>
        </p:spPr>
        <p:txBody>
          <a:bodyPr wrap="none" lIns="0" tIns="0" rIns="0" bIns="0" rtlCol="0" anchor="t"/>
          <a:lstStyle/>
          <a:p>
            <a:pPr marL="0" indent="0">
              <a:lnSpc>
                <a:spcPts val="6050"/>
              </a:lnSpc>
              <a:buNone/>
            </a:pPr>
            <a:endParaRPr lang="en-US" sz="4850" dirty="0"/>
          </a:p>
        </p:txBody>
      </p:sp>
      <p:sp>
        <p:nvSpPr>
          <p:cNvPr id="3" name="Text 1">
            <a:extLst>
              <a:ext uri="{FF2B5EF4-FFF2-40B4-BE49-F238E27FC236}">
                <a16:creationId xmlns:a16="http://schemas.microsoft.com/office/drawing/2014/main" id="{1EF873B9-C61D-5816-B3BE-C59E425FBF67}"/>
              </a:ext>
            </a:extLst>
          </p:cNvPr>
          <p:cNvSpPr/>
          <p:nvPr/>
        </p:nvSpPr>
        <p:spPr>
          <a:xfrm>
            <a:off x="863798" y="4549854"/>
            <a:ext cx="12902803" cy="394811"/>
          </a:xfrm>
          <a:prstGeom prst="rect">
            <a:avLst/>
          </a:prstGeom>
          <a:noFill/>
          <a:ln/>
        </p:spPr>
        <p:txBody>
          <a:bodyPr wrap="none" lIns="0" tIns="0" rIns="0" bIns="0" rtlCol="0" anchor="t"/>
          <a:lstStyle/>
          <a:p>
            <a:pPr marL="0" indent="0">
              <a:lnSpc>
                <a:spcPts val="3100"/>
              </a:lnSpc>
              <a:buNone/>
            </a:pPr>
            <a:endParaRPr lang="en-US" sz="1900" dirty="0"/>
          </a:p>
        </p:txBody>
      </p:sp>
      <p:sp>
        <p:nvSpPr>
          <p:cNvPr id="5" name="TextBox 4">
            <a:extLst>
              <a:ext uri="{FF2B5EF4-FFF2-40B4-BE49-F238E27FC236}">
                <a16:creationId xmlns:a16="http://schemas.microsoft.com/office/drawing/2014/main" id="{C2E6DD51-D883-D289-F495-E287A96EF17E}"/>
              </a:ext>
            </a:extLst>
          </p:cNvPr>
          <p:cNvSpPr txBox="1"/>
          <p:nvPr/>
        </p:nvSpPr>
        <p:spPr>
          <a:xfrm>
            <a:off x="3592554" y="2506143"/>
            <a:ext cx="7445290" cy="2215991"/>
          </a:xfrm>
          <a:prstGeom prst="rect">
            <a:avLst/>
          </a:prstGeom>
          <a:noFill/>
        </p:spPr>
        <p:txBody>
          <a:bodyPr wrap="square" rtlCol="0">
            <a:spAutoFit/>
          </a:bodyPr>
          <a:lstStyle/>
          <a:p>
            <a:r>
              <a:rPr lang="en-US" sz="13800" b="1" dirty="0">
                <a:solidFill>
                  <a:schemeClr val="bg1"/>
                </a:solidFill>
                <a:latin typeface="Arial Black" panose="020B0A04020102020204" pitchFamily="34" charset="0"/>
                <a:cs typeface="Calibri Light" panose="020F0302020204030204" pitchFamily="34" charset="0"/>
              </a:rPr>
              <a:t>Thanks</a:t>
            </a:r>
            <a:endParaRPr lang="en-US" b="1" dirty="0">
              <a:solidFill>
                <a:schemeClr val="bg1"/>
              </a:solidFill>
              <a:latin typeface="Arial Black" panose="020B0A04020102020204" pitchFamily="34" charset="0"/>
              <a:cs typeface="Calibri Light" panose="020F0302020204030204" pitchFamily="34" charset="0"/>
            </a:endParaRPr>
          </a:p>
        </p:txBody>
      </p:sp>
    </p:spTree>
    <p:extLst>
      <p:ext uri="{BB962C8B-B14F-4D97-AF65-F5344CB8AC3E}">
        <p14:creationId xmlns:p14="http://schemas.microsoft.com/office/powerpoint/2010/main" val="1182971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83011"/>
          </a:xfrm>
          <a:prstGeom prst="rect">
            <a:avLst/>
          </a:prstGeom>
        </p:spPr>
      </p:pic>
      <p:sp>
        <p:nvSpPr>
          <p:cNvPr id="3" name="Text 0"/>
          <p:cNvSpPr/>
          <p:nvPr/>
        </p:nvSpPr>
        <p:spPr>
          <a:xfrm>
            <a:off x="611148" y="2800707"/>
            <a:ext cx="5085040" cy="545663"/>
          </a:xfrm>
          <a:prstGeom prst="rect">
            <a:avLst/>
          </a:prstGeom>
          <a:noFill/>
          <a:ln/>
        </p:spPr>
        <p:txBody>
          <a:bodyPr wrap="none" lIns="0" tIns="0" rIns="0" bIns="0" rtlCol="0" anchor="t"/>
          <a:lstStyle/>
          <a:p>
            <a:pPr marL="0" indent="0">
              <a:lnSpc>
                <a:spcPts val="4250"/>
              </a:lnSpc>
              <a:buNone/>
            </a:pPr>
            <a:r>
              <a:rPr lang="en-US" sz="3600" b="1" dirty="0">
                <a:solidFill>
                  <a:srgbClr val="F5F0F0"/>
                </a:solidFill>
                <a:latin typeface="Merriweather" pitchFamily="34" charset="0"/>
                <a:ea typeface="Merriweather" pitchFamily="34" charset="-122"/>
                <a:cs typeface="Merriweather" pitchFamily="34" charset="-120"/>
              </a:rPr>
              <a:t>Proposed Methodology</a:t>
            </a:r>
            <a:endParaRPr lang="en-US" sz="3600" dirty="0"/>
          </a:p>
        </p:txBody>
      </p:sp>
      <p:sp>
        <p:nvSpPr>
          <p:cNvPr id="4" name="Shape 1"/>
          <p:cNvSpPr/>
          <p:nvPr/>
        </p:nvSpPr>
        <p:spPr>
          <a:xfrm>
            <a:off x="611148" y="5610106"/>
            <a:ext cx="13408104" cy="22860"/>
          </a:xfrm>
          <a:prstGeom prst="roundRect">
            <a:avLst>
              <a:gd name="adj" fmla="val 320862"/>
            </a:avLst>
          </a:prstGeom>
          <a:solidFill>
            <a:srgbClr val="194A99"/>
          </a:solidFill>
          <a:ln/>
        </p:spPr>
        <p:txBody>
          <a:bodyPr/>
          <a:lstStyle/>
          <a:p>
            <a:endParaRPr lang="en-US"/>
          </a:p>
        </p:txBody>
      </p:sp>
      <p:sp>
        <p:nvSpPr>
          <p:cNvPr id="5" name="Shape 2"/>
          <p:cNvSpPr/>
          <p:nvPr/>
        </p:nvSpPr>
        <p:spPr>
          <a:xfrm>
            <a:off x="3228975" y="4998958"/>
            <a:ext cx="22860" cy="611148"/>
          </a:xfrm>
          <a:prstGeom prst="roundRect">
            <a:avLst>
              <a:gd name="adj" fmla="val 320862"/>
            </a:avLst>
          </a:prstGeom>
          <a:solidFill>
            <a:srgbClr val="194A99"/>
          </a:solidFill>
          <a:ln/>
        </p:spPr>
        <p:txBody>
          <a:bodyPr/>
          <a:lstStyle/>
          <a:p>
            <a:endParaRPr lang="en-US"/>
          </a:p>
        </p:txBody>
      </p:sp>
      <p:sp>
        <p:nvSpPr>
          <p:cNvPr id="6" name="Shape 3"/>
          <p:cNvSpPr/>
          <p:nvPr/>
        </p:nvSpPr>
        <p:spPr>
          <a:xfrm>
            <a:off x="3043952" y="5413653"/>
            <a:ext cx="392906" cy="392906"/>
          </a:xfrm>
          <a:prstGeom prst="roundRect">
            <a:avLst>
              <a:gd name="adj" fmla="val 18668"/>
            </a:avLst>
          </a:prstGeom>
          <a:solidFill>
            <a:srgbClr val="003180"/>
          </a:solidFill>
          <a:ln w="7620">
            <a:solidFill>
              <a:srgbClr val="194A99"/>
            </a:solidFill>
            <a:prstDash val="solid"/>
          </a:ln>
        </p:spPr>
        <p:txBody>
          <a:bodyPr/>
          <a:lstStyle/>
          <a:p>
            <a:endParaRPr lang="en-US"/>
          </a:p>
        </p:txBody>
      </p:sp>
      <p:sp>
        <p:nvSpPr>
          <p:cNvPr id="7" name="Text 4"/>
          <p:cNvSpPr/>
          <p:nvPr/>
        </p:nvSpPr>
        <p:spPr>
          <a:xfrm>
            <a:off x="3182779" y="5479137"/>
            <a:ext cx="115253" cy="261937"/>
          </a:xfrm>
          <a:prstGeom prst="rect">
            <a:avLst/>
          </a:prstGeom>
          <a:noFill/>
          <a:ln/>
        </p:spPr>
        <p:txBody>
          <a:bodyPr wrap="none" lIns="0" tIns="0" rIns="0" bIns="0" rtlCol="0" anchor="t"/>
          <a:lstStyle/>
          <a:p>
            <a:pPr marL="0" indent="0" algn="ctr">
              <a:lnSpc>
                <a:spcPts val="2050"/>
              </a:lnSpc>
              <a:buNone/>
            </a:pPr>
            <a:r>
              <a:rPr lang="en-US" sz="2050" dirty="0">
                <a:solidFill>
                  <a:srgbClr val="E2E6E9"/>
                </a:solidFill>
                <a:latin typeface="Merriweather" pitchFamily="34" charset="0"/>
                <a:ea typeface="Merriweather" pitchFamily="34" charset="-122"/>
                <a:cs typeface="Merriweather" pitchFamily="34" charset="-120"/>
              </a:rPr>
              <a:t>1</a:t>
            </a:r>
            <a:endParaRPr lang="en-US" sz="2050" dirty="0"/>
          </a:p>
        </p:txBody>
      </p:sp>
      <p:sp>
        <p:nvSpPr>
          <p:cNvPr id="8" name="Text 5"/>
          <p:cNvSpPr/>
          <p:nvPr/>
        </p:nvSpPr>
        <p:spPr>
          <a:xfrm>
            <a:off x="1500545" y="3608308"/>
            <a:ext cx="3479602" cy="272891"/>
          </a:xfrm>
          <a:prstGeom prst="rect">
            <a:avLst/>
          </a:prstGeom>
          <a:noFill/>
          <a:ln/>
        </p:spPr>
        <p:txBody>
          <a:bodyPr wrap="none" lIns="0" tIns="0" rIns="0" bIns="0" rtlCol="0" anchor="t"/>
          <a:lstStyle/>
          <a:p>
            <a:pPr marL="0" indent="0" algn="ctr">
              <a:lnSpc>
                <a:spcPts val="2100"/>
              </a:lnSpc>
              <a:buNone/>
            </a:pPr>
            <a:r>
              <a:rPr lang="en-US" sz="1700" b="1" dirty="0">
                <a:solidFill>
                  <a:srgbClr val="E2E6E9"/>
                </a:solidFill>
                <a:latin typeface="Merriweather" pitchFamily="34" charset="0"/>
                <a:ea typeface="Merriweather" pitchFamily="34" charset="-122"/>
                <a:cs typeface="Merriweather" pitchFamily="34" charset="-120"/>
              </a:rPr>
              <a:t>Data Collection and Exploration</a:t>
            </a:r>
            <a:endParaRPr lang="en-US" sz="1700" dirty="0"/>
          </a:p>
        </p:txBody>
      </p:sp>
      <p:sp>
        <p:nvSpPr>
          <p:cNvPr id="9" name="Text 6"/>
          <p:cNvSpPr/>
          <p:nvPr/>
        </p:nvSpPr>
        <p:spPr>
          <a:xfrm>
            <a:off x="785693" y="3985974"/>
            <a:ext cx="4909423" cy="838319"/>
          </a:xfrm>
          <a:prstGeom prst="rect">
            <a:avLst/>
          </a:prstGeom>
          <a:noFill/>
          <a:ln/>
        </p:spPr>
        <p:txBody>
          <a:bodyPr wrap="square" lIns="0" tIns="0" rIns="0" bIns="0" rtlCol="0" anchor="t"/>
          <a:lstStyle/>
          <a:p>
            <a:pPr marL="0" indent="0" algn="ctr">
              <a:lnSpc>
                <a:spcPts val="2200"/>
              </a:lnSpc>
              <a:buNone/>
            </a:pPr>
            <a:r>
              <a:rPr lang="en-US" sz="1350" dirty="0">
                <a:solidFill>
                  <a:srgbClr val="E2E6E9"/>
                </a:solidFill>
                <a:latin typeface="Merriweather" pitchFamily="34" charset="0"/>
                <a:ea typeface="Merriweather" pitchFamily="34" charset="-122"/>
                <a:cs typeface="Merriweather" pitchFamily="34" charset="-120"/>
              </a:rPr>
              <a:t>Thoroughly examine the dataset to understand the distributions, patterns, and relationships between the variables.</a:t>
            </a:r>
            <a:endParaRPr lang="en-US" sz="1350" dirty="0"/>
          </a:p>
        </p:txBody>
      </p:sp>
      <p:sp>
        <p:nvSpPr>
          <p:cNvPr id="10" name="Shape 7"/>
          <p:cNvSpPr/>
          <p:nvPr/>
        </p:nvSpPr>
        <p:spPr>
          <a:xfrm>
            <a:off x="5945505" y="5610106"/>
            <a:ext cx="22860" cy="611148"/>
          </a:xfrm>
          <a:prstGeom prst="roundRect">
            <a:avLst>
              <a:gd name="adj" fmla="val 320862"/>
            </a:avLst>
          </a:prstGeom>
          <a:solidFill>
            <a:srgbClr val="194A99"/>
          </a:solidFill>
          <a:ln/>
        </p:spPr>
        <p:txBody>
          <a:bodyPr/>
          <a:lstStyle/>
          <a:p>
            <a:endParaRPr lang="en-US"/>
          </a:p>
        </p:txBody>
      </p:sp>
      <p:sp>
        <p:nvSpPr>
          <p:cNvPr id="11" name="Shape 8"/>
          <p:cNvSpPr/>
          <p:nvPr/>
        </p:nvSpPr>
        <p:spPr>
          <a:xfrm>
            <a:off x="5760482" y="5413653"/>
            <a:ext cx="392906" cy="392906"/>
          </a:xfrm>
          <a:prstGeom prst="roundRect">
            <a:avLst>
              <a:gd name="adj" fmla="val 18668"/>
            </a:avLst>
          </a:prstGeom>
          <a:solidFill>
            <a:srgbClr val="003180"/>
          </a:solidFill>
          <a:ln w="7620">
            <a:solidFill>
              <a:srgbClr val="194A99"/>
            </a:solidFill>
            <a:prstDash val="solid"/>
          </a:ln>
        </p:spPr>
        <p:txBody>
          <a:bodyPr/>
          <a:lstStyle/>
          <a:p>
            <a:endParaRPr lang="en-US"/>
          </a:p>
        </p:txBody>
      </p:sp>
      <p:sp>
        <p:nvSpPr>
          <p:cNvPr id="12" name="Text 9"/>
          <p:cNvSpPr/>
          <p:nvPr/>
        </p:nvSpPr>
        <p:spPr>
          <a:xfrm>
            <a:off x="5878592" y="5479137"/>
            <a:ext cx="156686" cy="261937"/>
          </a:xfrm>
          <a:prstGeom prst="rect">
            <a:avLst/>
          </a:prstGeom>
          <a:noFill/>
          <a:ln/>
        </p:spPr>
        <p:txBody>
          <a:bodyPr wrap="none" lIns="0" tIns="0" rIns="0" bIns="0" rtlCol="0" anchor="t"/>
          <a:lstStyle/>
          <a:p>
            <a:pPr marL="0" indent="0" algn="ctr">
              <a:lnSpc>
                <a:spcPts val="2050"/>
              </a:lnSpc>
              <a:buNone/>
            </a:pPr>
            <a:r>
              <a:rPr lang="en-US" sz="2050" dirty="0">
                <a:solidFill>
                  <a:srgbClr val="E2E6E9"/>
                </a:solidFill>
                <a:latin typeface="Merriweather" pitchFamily="34" charset="0"/>
                <a:ea typeface="Merriweather" pitchFamily="34" charset="-122"/>
                <a:cs typeface="Merriweather" pitchFamily="34" charset="-120"/>
              </a:rPr>
              <a:t>2</a:t>
            </a:r>
            <a:endParaRPr lang="en-US" sz="2050" dirty="0"/>
          </a:p>
        </p:txBody>
      </p:sp>
      <p:sp>
        <p:nvSpPr>
          <p:cNvPr id="13" name="Text 10"/>
          <p:cNvSpPr/>
          <p:nvPr/>
        </p:nvSpPr>
        <p:spPr>
          <a:xfrm>
            <a:off x="4237434" y="6395918"/>
            <a:ext cx="3439001" cy="272891"/>
          </a:xfrm>
          <a:prstGeom prst="rect">
            <a:avLst/>
          </a:prstGeom>
          <a:noFill/>
          <a:ln/>
        </p:spPr>
        <p:txBody>
          <a:bodyPr wrap="none" lIns="0" tIns="0" rIns="0" bIns="0" rtlCol="0" anchor="t"/>
          <a:lstStyle/>
          <a:p>
            <a:pPr marL="0" indent="0" algn="ctr">
              <a:lnSpc>
                <a:spcPts val="2100"/>
              </a:lnSpc>
              <a:buNone/>
            </a:pPr>
            <a:r>
              <a:rPr lang="en-US" sz="1700" b="1" dirty="0">
                <a:solidFill>
                  <a:srgbClr val="E2E6E9"/>
                </a:solidFill>
                <a:latin typeface="Merriweather" pitchFamily="34" charset="0"/>
                <a:ea typeface="Merriweather" pitchFamily="34" charset="-122"/>
                <a:cs typeface="Merriweather" pitchFamily="34" charset="-120"/>
              </a:rPr>
              <a:t>Data Analysis and Visualization</a:t>
            </a:r>
            <a:endParaRPr lang="en-US" sz="1700" dirty="0"/>
          </a:p>
        </p:txBody>
      </p:sp>
      <p:sp>
        <p:nvSpPr>
          <p:cNvPr id="14" name="Text 11"/>
          <p:cNvSpPr/>
          <p:nvPr/>
        </p:nvSpPr>
        <p:spPr>
          <a:xfrm>
            <a:off x="3502223" y="6773585"/>
            <a:ext cx="4909423" cy="838319"/>
          </a:xfrm>
          <a:prstGeom prst="rect">
            <a:avLst/>
          </a:prstGeom>
          <a:noFill/>
          <a:ln/>
        </p:spPr>
        <p:txBody>
          <a:bodyPr wrap="square" lIns="0" tIns="0" rIns="0" bIns="0" rtlCol="0" anchor="t"/>
          <a:lstStyle/>
          <a:p>
            <a:pPr marL="0" indent="0" algn="ctr">
              <a:lnSpc>
                <a:spcPts val="2200"/>
              </a:lnSpc>
              <a:buNone/>
            </a:pPr>
            <a:r>
              <a:rPr lang="en-US" sz="1350" dirty="0">
                <a:solidFill>
                  <a:srgbClr val="E2E6E9"/>
                </a:solidFill>
                <a:latin typeface="Merriweather" pitchFamily="34" charset="0"/>
                <a:ea typeface="Merriweather" pitchFamily="34" charset="-122"/>
                <a:cs typeface="Merriweather" pitchFamily="34" charset="-120"/>
              </a:rPr>
              <a:t>examining datasets to uncover patterns, trends, and insights, and then presenting these findings in a visual format to make them easily</a:t>
            </a:r>
            <a:endParaRPr lang="en-US" sz="1350" dirty="0"/>
          </a:p>
        </p:txBody>
      </p:sp>
      <p:sp>
        <p:nvSpPr>
          <p:cNvPr id="15" name="Shape 12"/>
          <p:cNvSpPr/>
          <p:nvPr/>
        </p:nvSpPr>
        <p:spPr>
          <a:xfrm>
            <a:off x="8662035" y="4998958"/>
            <a:ext cx="22860" cy="611148"/>
          </a:xfrm>
          <a:prstGeom prst="roundRect">
            <a:avLst>
              <a:gd name="adj" fmla="val 320862"/>
            </a:avLst>
          </a:prstGeom>
          <a:solidFill>
            <a:srgbClr val="194A99"/>
          </a:solidFill>
          <a:ln/>
        </p:spPr>
        <p:txBody>
          <a:bodyPr/>
          <a:lstStyle/>
          <a:p>
            <a:endParaRPr lang="en-US"/>
          </a:p>
        </p:txBody>
      </p:sp>
      <p:sp>
        <p:nvSpPr>
          <p:cNvPr id="16" name="Shape 13"/>
          <p:cNvSpPr/>
          <p:nvPr/>
        </p:nvSpPr>
        <p:spPr>
          <a:xfrm>
            <a:off x="8477012" y="5413653"/>
            <a:ext cx="392906" cy="392906"/>
          </a:xfrm>
          <a:prstGeom prst="roundRect">
            <a:avLst>
              <a:gd name="adj" fmla="val 18668"/>
            </a:avLst>
          </a:prstGeom>
          <a:solidFill>
            <a:srgbClr val="003180"/>
          </a:solidFill>
          <a:ln w="7620">
            <a:solidFill>
              <a:srgbClr val="194A99"/>
            </a:solidFill>
            <a:prstDash val="solid"/>
          </a:ln>
        </p:spPr>
        <p:txBody>
          <a:bodyPr/>
          <a:lstStyle/>
          <a:p>
            <a:endParaRPr lang="en-US"/>
          </a:p>
        </p:txBody>
      </p:sp>
      <p:sp>
        <p:nvSpPr>
          <p:cNvPr id="17" name="Text 14"/>
          <p:cNvSpPr/>
          <p:nvPr/>
        </p:nvSpPr>
        <p:spPr>
          <a:xfrm>
            <a:off x="8600123" y="5479137"/>
            <a:ext cx="146685" cy="261937"/>
          </a:xfrm>
          <a:prstGeom prst="rect">
            <a:avLst/>
          </a:prstGeom>
          <a:noFill/>
          <a:ln/>
        </p:spPr>
        <p:txBody>
          <a:bodyPr wrap="none" lIns="0" tIns="0" rIns="0" bIns="0" rtlCol="0" anchor="t"/>
          <a:lstStyle/>
          <a:p>
            <a:pPr marL="0" indent="0" algn="ctr">
              <a:lnSpc>
                <a:spcPts val="2050"/>
              </a:lnSpc>
              <a:buNone/>
            </a:pPr>
            <a:r>
              <a:rPr lang="en-US" sz="2050" dirty="0">
                <a:solidFill>
                  <a:srgbClr val="E2E6E9"/>
                </a:solidFill>
                <a:latin typeface="Merriweather" pitchFamily="34" charset="0"/>
                <a:ea typeface="Merriweather" pitchFamily="34" charset="-122"/>
                <a:cs typeface="Merriweather" pitchFamily="34" charset="-120"/>
              </a:rPr>
              <a:t>3</a:t>
            </a:r>
            <a:endParaRPr lang="en-US" sz="2050" dirty="0"/>
          </a:p>
        </p:txBody>
      </p:sp>
      <p:sp>
        <p:nvSpPr>
          <p:cNvPr id="18" name="Text 15"/>
          <p:cNvSpPr/>
          <p:nvPr/>
        </p:nvSpPr>
        <p:spPr>
          <a:xfrm>
            <a:off x="6550343" y="3608308"/>
            <a:ext cx="4246245" cy="272891"/>
          </a:xfrm>
          <a:prstGeom prst="rect">
            <a:avLst/>
          </a:prstGeom>
          <a:noFill/>
          <a:ln/>
        </p:spPr>
        <p:txBody>
          <a:bodyPr wrap="none" lIns="0" tIns="0" rIns="0" bIns="0" rtlCol="0" anchor="t"/>
          <a:lstStyle/>
          <a:p>
            <a:pPr marL="0" indent="0" algn="ctr">
              <a:lnSpc>
                <a:spcPts val="2100"/>
              </a:lnSpc>
              <a:buNone/>
            </a:pPr>
            <a:r>
              <a:rPr lang="en-US" sz="1700" b="1" dirty="0">
                <a:solidFill>
                  <a:srgbClr val="E2E6E9"/>
                </a:solidFill>
                <a:latin typeface="Merriweather" pitchFamily="34" charset="0"/>
                <a:ea typeface="Merriweather" pitchFamily="34" charset="-122"/>
                <a:cs typeface="Merriweather" pitchFamily="34" charset="-120"/>
              </a:rPr>
              <a:t>Machine Learning Model Development</a:t>
            </a:r>
            <a:endParaRPr lang="en-US" sz="1700" dirty="0"/>
          </a:p>
        </p:txBody>
      </p:sp>
      <p:sp>
        <p:nvSpPr>
          <p:cNvPr id="19" name="Text 16"/>
          <p:cNvSpPr/>
          <p:nvPr/>
        </p:nvSpPr>
        <p:spPr>
          <a:xfrm>
            <a:off x="6218753" y="3985974"/>
            <a:ext cx="4909423" cy="838319"/>
          </a:xfrm>
          <a:prstGeom prst="rect">
            <a:avLst/>
          </a:prstGeom>
          <a:noFill/>
          <a:ln/>
        </p:spPr>
        <p:txBody>
          <a:bodyPr wrap="square" lIns="0" tIns="0" rIns="0" bIns="0" rtlCol="0" anchor="t"/>
          <a:lstStyle/>
          <a:p>
            <a:pPr marL="0" indent="0" algn="ctr">
              <a:lnSpc>
                <a:spcPts val="2200"/>
              </a:lnSpc>
              <a:buNone/>
            </a:pPr>
            <a:r>
              <a:rPr lang="en-US" sz="1350" dirty="0">
                <a:solidFill>
                  <a:srgbClr val="E2E6E9"/>
                </a:solidFill>
                <a:latin typeface="Merriweather" pitchFamily="34" charset="0"/>
                <a:ea typeface="Merriweather" pitchFamily="34" charset="-122"/>
                <a:cs typeface="Merriweather" pitchFamily="34" charset="-120"/>
              </a:rPr>
              <a:t>Train and optimize a machine learning model, such as a decision tree or logistic regression, to predict customer churn probability.</a:t>
            </a:r>
            <a:endParaRPr lang="en-US" sz="1350" dirty="0"/>
          </a:p>
        </p:txBody>
      </p:sp>
      <p:sp>
        <p:nvSpPr>
          <p:cNvPr id="20" name="Shape 17"/>
          <p:cNvSpPr/>
          <p:nvPr/>
        </p:nvSpPr>
        <p:spPr>
          <a:xfrm>
            <a:off x="11378565" y="5610106"/>
            <a:ext cx="22860" cy="611148"/>
          </a:xfrm>
          <a:prstGeom prst="roundRect">
            <a:avLst>
              <a:gd name="adj" fmla="val 320862"/>
            </a:avLst>
          </a:prstGeom>
          <a:solidFill>
            <a:srgbClr val="194A99"/>
          </a:solidFill>
          <a:ln/>
        </p:spPr>
        <p:txBody>
          <a:bodyPr/>
          <a:lstStyle/>
          <a:p>
            <a:endParaRPr lang="en-US"/>
          </a:p>
        </p:txBody>
      </p:sp>
      <p:sp>
        <p:nvSpPr>
          <p:cNvPr id="21" name="Shape 18"/>
          <p:cNvSpPr/>
          <p:nvPr/>
        </p:nvSpPr>
        <p:spPr>
          <a:xfrm>
            <a:off x="11193542" y="5413653"/>
            <a:ext cx="392906" cy="392906"/>
          </a:xfrm>
          <a:prstGeom prst="roundRect">
            <a:avLst>
              <a:gd name="adj" fmla="val 18668"/>
            </a:avLst>
          </a:prstGeom>
          <a:solidFill>
            <a:srgbClr val="003180"/>
          </a:solidFill>
          <a:ln w="7620">
            <a:solidFill>
              <a:srgbClr val="194A99"/>
            </a:solidFill>
            <a:prstDash val="solid"/>
          </a:ln>
        </p:spPr>
        <p:txBody>
          <a:bodyPr/>
          <a:lstStyle/>
          <a:p>
            <a:endParaRPr lang="en-US"/>
          </a:p>
        </p:txBody>
      </p:sp>
      <p:sp>
        <p:nvSpPr>
          <p:cNvPr id="22" name="Text 19"/>
          <p:cNvSpPr/>
          <p:nvPr/>
        </p:nvSpPr>
        <p:spPr>
          <a:xfrm>
            <a:off x="11305580" y="5479137"/>
            <a:ext cx="168712" cy="261937"/>
          </a:xfrm>
          <a:prstGeom prst="rect">
            <a:avLst/>
          </a:prstGeom>
          <a:noFill/>
          <a:ln/>
        </p:spPr>
        <p:txBody>
          <a:bodyPr wrap="none" lIns="0" tIns="0" rIns="0" bIns="0" rtlCol="0" anchor="t"/>
          <a:lstStyle/>
          <a:p>
            <a:pPr marL="0" indent="0" algn="ctr">
              <a:lnSpc>
                <a:spcPts val="2050"/>
              </a:lnSpc>
              <a:buNone/>
            </a:pPr>
            <a:r>
              <a:rPr lang="en-US" sz="2050" dirty="0">
                <a:solidFill>
                  <a:srgbClr val="E2E6E9"/>
                </a:solidFill>
                <a:latin typeface="Merriweather" pitchFamily="34" charset="0"/>
                <a:ea typeface="Merriweather" pitchFamily="34" charset="-122"/>
                <a:cs typeface="Merriweather" pitchFamily="34" charset="-120"/>
              </a:rPr>
              <a:t>4</a:t>
            </a:r>
            <a:endParaRPr lang="en-US" sz="2050" dirty="0"/>
          </a:p>
        </p:txBody>
      </p:sp>
      <p:sp>
        <p:nvSpPr>
          <p:cNvPr id="23" name="Text 20"/>
          <p:cNvSpPr/>
          <p:nvPr/>
        </p:nvSpPr>
        <p:spPr>
          <a:xfrm>
            <a:off x="8969573" y="6395918"/>
            <a:ext cx="4840843" cy="272891"/>
          </a:xfrm>
          <a:prstGeom prst="rect">
            <a:avLst/>
          </a:prstGeom>
          <a:noFill/>
          <a:ln/>
        </p:spPr>
        <p:txBody>
          <a:bodyPr wrap="none" lIns="0" tIns="0" rIns="0" bIns="0" rtlCol="0" anchor="t"/>
          <a:lstStyle/>
          <a:p>
            <a:pPr marL="0" indent="0" algn="ctr">
              <a:lnSpc>
                <a:spcPts val="2100"/>
              </a:lnSpc>
              <a:buNone/>
            </a:pPr>
            <a:r>
              <a:rPr lang="en-US" sz="1700" b="1" dirty="0">
                <a:solidFill>
                  <a:srgbClr val="E2E6E9"/>
                </a:solidFill>
                <a:latin typeface="Merriweather" pitchFamily="34" charset="0"/>
                <a:ea typeface="Merriweather" pitchFamily="34" charset="-122"/>
                <a:cs typeface="Merriweather" pitchFamily="34" charset="-120"/>
              </a:rPr>
              <a:t>MLOps, Deployment, and Final Presentation</a:t>
            </a:r>
            <a:endParaRPr lang="en-US" sz="1700" dirty="0"/>
          </a:p>
        </p:txBody>
      </p:sp>
      <p:sp>
        <p:nvSpPr>
          <p:cNvPr id="24" name="Text 21"/>
          <p:cNvSpPr/>
          <p:nvPr/>
        </p:nvSpPr>
        <p:spPr>
          <a:xfrm>
            <a:off x="8935283" y="6773585"/>
            <a:ext cx="4909423" cy="838319"/>
          </a:xfrm>
          <a:prstGeom prst="rect">
            <a:avLst/>
          </a:prstGeom>
          <a:noFill/>
          <a:ln/>
        </p:spPr>
        <p:txBody>
          <a:bodyPr wrap="square" lIns="0" tIns="0" rIns="0" bIns="0" rtlCol="0" anchor="t"/>
          <a:lstStyle/>
          <a:p>
            <a:pPr marL="0" indent="0" algn="ctr">
              <a:lnSpc>
                <a:spcPts val="2200"/>
              </a:lnSpc>
              <a:buNone/>
            </a:pPr>
            <a:r>
              <a:rPr lang="en-US" sz="1350" dirty="0">
                <a:solidFill>
                  <a:srgbClr val="E2E6E9"/>
                </a:solidFill>
                <a:latin typeface="Merriweather" pitchFamily="34" charset="0"/>
                <a:ea typeface="Merriweather" pitchFamily="34" charset="-122"/>
                <a:cs typeface="Merriweather" pitchFamily="34" charset="-120"/>
              </a:rPr>
              <a:t>making a machine learning model available for use in a production environment. This can be done through various methods:</a:t>
            </a:r>
            <a:endParaRPr lang="en-US" sz="1350" dirty="0"/>
          </a:p>
        </p:txBody>
      </p:sp>
      <p:pic>
        <p:nvPicPr>
          <p:cNvPr id="25" name="Picture 24">
            <a:extLst>
              <a:ext uri="{FF2B5EF4-FFF2-40B4-BE49-F238E27FC236}">
                <a16:creationId xmlns:a16="http://schemas.microsoft.com/office/drawing/2014/main" id="{7BDA980D-AF32-5AD9-7A5A-6C3AD4E8EA78}"/>
              </a:ext>
            </a:extLst>
          </p:cNvPr>
          <p:cNvPicPr>
            <a:picLocks noChangeAspect="1"/>
          </p:cNvPicPr>
          <p:nvPr/>
        </p:nvPicPr>
        <p:blipFill>
          <a:blip r:embed="rId4"/>
          <a:stretch>
            <a:fillRect/>
          </a:stretch>
        </p:blipFill>
        <p:spPr>
          <a:xfrm>
            <a:off x="12682062" y="7762518"/>
            <a:ext cx="1948338" cy="4693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txBody>
          <a:bodyPr/>
          <a:lstStyle/>
          <a:p>
            <a:endParaRPr lang="en-US"/>
          </a:p>
        </p:txBody>
      </p:sp>
      <p:sp>
        <p:nvSpPr>
          <p:cNvPr id="4" name="Text 1"/>
          <p:cNvSpPr/>
          <p:nvPr/>
        </p:nvSpPr>
        <p:spPr>
          <a:xfrm>
            <a:off x="2058114" y="3729157"/>
            <a:ext cx="10514052" cy="771287"/>
          </a:xfrm>
          <a:prstGeom prst="rect">
            <a:avLst/>
          </a:prstGeom>
          <a:noFill/>
          <a:ln/>
        </p:spPr>
        <p:txBody>
          <a:bodyPr wrap="none" lIns="0" tIns="0" rIns="0" bIns="0" rtlCol="0" anchor="t"/>
          <a:lstStyle/>
          <a:p>
            <a:pPr marL="0" indent="0" algn="ctr">
              <a:lnSpc>
                <a:spcPts val="6050"/>
              </a:lnSpc>
              <a:buNone/>
            </a:pPr>
            <a:r>
              <a:rPr lang="en-US" sz="6000" b="1" dirty="0">
                <a:solidFill>
                  <a:srgbClr val="F5F0F0"/>
                </a:solidFill>
                <a:latin typeface="Merriweather" pitchFamily="34" charset="0"/>
                <a:ea typeface="Merriweather" pitchFamily="34" charset="-122"/>
                <a:cs typeface="Merriweather" pitchFamily="34" charset="-120"/>
              </a:rPr>
              <a:t>1-Data Collection and Exploration</a:t>
            </a:r>
            <a:endParaRPr lang="en-US" sz="6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
          <p:cNvSpPr/>
          <p:nvPr/>
        </p:nvSpPr>
        <p:spPr>
          <a:xfrm>
            <a:off x="7887729" y="1375147"/>
            <a:ext cx="6188194" cy="6255669"/>
          </a:xfrm>
          <a:prstGeom prst="roundRect">
            <a:avLst>
              <a:gd name="adj" fmla="val 2389"/>
            </a:avLst>
          </a:prstGeom>
          <a:noFill/>
          <a:ln w="7620">
            <a:solidFill>
              <a:srgbClr val="194A99"/>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Shape 1"/>
          <p:cNvSpPr/>
          <p:nvPr/>
        </p:nvSpPr>
        <p:spPr>
          <a:xfrm>
            <a:off x="4439339" y="1375147"/>
            <a:ext cx="3119330" cy="6255669"/>
          </a:xfrm>
          <a:prstGeom prst="roundRect">
            <a:avLst>
              <a:gd name="adj" fmla="val 2389"/>
            </a:avLst>
          </a:prstGeom>
          <a:noFill/>
          <a:ln w="7620">
            <a:solidFill>
              <a:srgbClr val="194A99"/>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hape 1"/>
          <p:cNvSpPr/>
          <p:nvPr/>
        </p:nvSpPr>
        <p:spPr>
          <a:xfrm>
            <a:off x="684462" y="1370089"/>
            <a:ext cx="3569610" cy="6255669"/>
          </a:xfrm>
          <a:prstGeom prst="roundRect">
            <a:avLst>
              <a:gd name="adj" fmla="val 2389"/>
            </a:avLst>
          </a:prstGeom>
          <a:noFill/>
          <a:ln w="7620">
            <a:solidFill>
              <a:srgbClr val="194A99"/>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 0"/>
          <p:cNvSpPr/>
          <p:nvPr/>
        </p:nvSpPr>
        <p:spPr>
          <a:xfrm>
            <a:off x="422257" y="432767"/>
            <a:ext cx="5934432" cy="741759"/>
          </a:xfrm>
          <a:prstGeom prst="rect">
            <a:avLst/>
          </a:prstGeom>
          <a:noFill/>
          <a:ln/>
        </p:spPr>
        <p:txBody>
          <a:bodyPr wrap="none" lIns="0" tIns="0" rIns="0" bIns="0" rtlCol="0" anchor="t"/>
          <a:lstStyle/>
          <a:p>
            <a:pPr marL="0" marR="0" lvl="0" indent="0" algn="l" defTabSz="914400" rtl="0" eaLnBrk="1" fontAlgn="auto" latinLnBrk="0" hangingPunct="1">
              <a:lnSpc>
                <a:spcPts val="5800"/>
              </a:lnSpc>
              <a:spcBef>
                <a:spcPts val="0"/>
              </a:spcBef>
              <a:spcAft>
                <a:spcPts val="0"/>
              </a:spcAft>
              <a:buClrTx/>
              <a:buSzTx/>
              <a:buFontTx/>
              <a:buNone/>
              <a:tabLst/>
              <a:defRPr/>
            </a:pPr>
            <a:r>
              <a:rPr kumimoji="0" lang="en-US" sz="4650" b="1"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Dataset Overview</a:t>
            </a:r>
            <a:endParaRPr kumimoji="0" lang="en-US" sz="46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9729" y="1719477"/>
            <a:ext cx="2967157" cy="370880"/>
          </a:xfrm>
          <a:prstGeom prst="rect">
            <a:avLst/>
          </a:prstGeom>
          <a:noFill/>
          <a:ln/>
        </p:spPr>
        <p:txBody>
          <a:bodyPr wrap="non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lang="en-US" sz="4000" dirty="0">
                <a:solidFill>
                  <a:schemeClr val="accent4">
                    <a:lumMod val="60000"/>
                    <a:lumOff val="40000"/>
                  </a:schemeClr>
                </a:solidFill>
                <a:latin typeface="Merriweather" pitchFamily="34" charset="0"/>
              </a:rPr>
              <a:t>Source</a:t>
            </a:r>
          </a:p>
        </p:txBody>
      </p:sp>
      <p:sp>
        <p:nvSpPr>
          <p:cNvPr id="4" name="Text 2"/>
          <p:cNvSpPr/>
          <p:nvPr/>
        </p:nvSpPr>
        <p:spPr>
          <a:xfrm>
            <a:off x="869729" y="2327649"/>
            <a:ext cx="3260288" cy="1519238"/>
          </a:xfrm>
          <a:prstGeom prst="rect">
            <a:avLst/>
          </a:prstGeom>
          <a:noFill/>
          <a:ln/>
        </p:spPr>
        <p:txBody>
          <a:bodyPr wrap="square" lIns="0" tIns="0" rIns="0" bIns="0" rtlCol="0" anchor="t"/>
          <a:lstStyle/>
          <a:p>
            <a:pPr marL="0" marR="0" lvl="0" indent="0" algn="l" defTabSz="914400" rtl="0" eaLnBrk="1" fontAlgn="auto" latinLnBrk="0" hangingPunct="1">
              <a:lnSpc>
                <a:spcPts val="29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The dataset was obtained from Kaggle, a popular platform for sharing and exploring public datasets.</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869729" y="4060484"/>
            <a:ext cx="3260288" cy="1519238"/>
          </a:xfrm>
          <a:prstGeom prst="rect">
            <a:avLst/>
          </a:prstGeom>
          <a:noFill/>
          <a:ln/>
        </p:spPr>
        <p:txBody>
          <a:bodyPr wrap="square" lIns="0" tIns="0" rIns="0" bIns="0" rtlCol="0" anchor="t"/>
          <a:lstStyle/>
          <a:p>
            <a:pPr marL="0" marR="0" lvl="0" indent="0" algn="l" defTabSz="914400" rtl="0" eaLnBrk="1" fontAlgn="auto" latinLnBrk="0" hangingPunct="1">
              <a:lnSpc>
                <a:spcPts val="29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Link of dataset : </a:t>
            </a:r>
            <a:r>
              <a:rPr kumimoji="0" lang="en-US" sz="1850" b="1" i="0" u="sng" strike="noStrike" kern="1200" cap="none" spc="0" normalizeH="0" baseline="0" noProof="0" dirty="0">
                <a:ln>
                  <a:noFill/>
                </a:ln>
                <a:solidFill>
                  <a:prstClr val="white"/>
                </a:solidFill>
                <a:effectLst/>
                <a:uLnTx/>
                <a:uFillTx/>
                <a:latin typeface="Merriweather" pitchFamily="34" charset="0"/>
                <a:ea typeface="Merriweather" pitchFamily="34" charset="-122"/>
                <a:cs typeface="Merriweather" pitchFamily="34" charset="-120"/>
                <a:hlinkClick r:id="rId3">
                  <a:extLst>
                    <a:ext uri="{A12FA001-AC4F-418D-AE19-62706E023703}">
                      <ahyp:hlinkClr xmlns:ahyp="http://schemas.microsoft.com/office/drawing/2018/hyperlinkcolor" xmlns="" val="tx"/>
                    </a:ext>
                  </a:extLst>
                </a:hlinkClick>
              </a:rPr>
              <a:t>https://www.kaggle.com/datasets/anwarsan/credit-card-bank-churn</a:t>
            </a:r>
            <a:endParaRPr kumimoji="0" lang="en-US" sz="185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 4"/>
          <p:cNvSpPr/>
          <p:nvPr/>
        </p:nvSpPr>
        <p:spPr>
          <a:xfrm>
            <a:off x="4716758" y="1719477"/>
            <a:ext cx="2672358" cy="370880"/>
          </a:xfrm>
          <a:prstGeom prst="rect">
            <a:avLst/>
          </a:prstGeom>
          <a:noFill/>
          <a:ln/>
        </p:spPr>
        <p:txBody>
          <a:bodyPr wrap="non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lang="en-US" sz="4000" dirty="0">
                <a:solidFill>
                  <a:schemeClr val="accent4">
                    <a:lumMod val="60000"/>
                    <a:lumOff val="40000"/>
                  </a:schemeClr>
                </a:solidFill>
                <a:latin typeface="Merriweather" pitchFamily="34" charset="0"/>
              </a:rPr>
              <a:t>Size</a:t>
            </a:r>
          </a:p>
        </p:txBody>
      </p:sp>
      <p:sp>
        <p:nvSpPr>
          <p:cNvPr id="7" name="Text 5"/>
          <p:cNvSpPr/>
          <p:nvPr/>
        </p:nvSpPr>
        <p:spPr>
          <a:xfrm>
            <a:off x="4716758" y="2327649"/>
            <a:ext cx="2672358" cy="2404097"/>
          </a:xfrm>
          <a:prstGeom prst="rect">
            <a:avLst/>
          </a:prstGeom>
          <a:noFill/>
          <a:ln/>
        </p:spPr>
        <p:txBody>
          <a:bodyPr wrap="square" lIns="0" tIns="0" rIns="0" bIns="0" rtlCol="0" anchor="t"/>
          <a:lstStyle/>
          <a:p>
            <a:pPr marL="0" marR="0" lvl="0" indent="0" algn="l" defTabSz="914400" rtl="0" eaLnBrk="1" fontAlgn="auto" latinLnBrk="0" hangingPunct="1">
              <a:lnSpc>
                <a:spcPts val="29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The dataset contains 10,127 rows and 23 features, providing a comprehensive view of customer behavior and churn patterns.</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7985366" y="1714179"/>
            <a:ext cx="2967157" cy="370880"/>
          </a:xfrm>
          <a:prstGeom prst="rect">
            <a:avLst/>
          </a:prstGeom>
          <a:noFill/>
          <a:ln/>
        </p:spPr>
        <p:txBody>
          <a:bodyPr wrap="non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4">
                    <a:lumMod val="60000"/>
                    <a:lumOff val="40000"/>
                  </a:schemeClr>
                </a:solidFill>
                <a:effectLst/>
                <a:uLnTx/>
                <a:uFillTx/>
                <a:latin typeface="Merriweather" pitchFamily="34" charset="0"/>
                <a:ea typeface="Merriweather" pitchFamily="34" charset="-122"/>
                <a:cs typeface="Merriweather" pitchFamily="34" charset="-120"/>
              </a:rPr>
              <a:t>Key Features</a:t>
            </a:r>
            <a:endParaRPr kumimoji="0" lang="en-US" sz="4000" b="0" i="0" u="none" strike="noStrike" kern="1200" cap="none" spc="0" normalizeH="0" baseline="0" noProof="0" dirty="0">
              <a:ln>
                <a:noFill/>
              </a:ln>
              <a:solidFill>
                <a:schemeClr val="accent4">
                  <a:lumMod val="60000"/>
                  <a:lumOff val="40000"/>
                </a:schemeClr>
              </a:solidFill>
              <a:effectLst/>
              <a:uLnTx/>
              <a:uFillTx/>
              <a:latin typeface="Calibri" panose="020F0502020204030204"/>
              <a:ea typeface="+mn-ea"/>
              <a:cs typeface="+mn-cs"/>
            </a:endParaRPr>
          </a:p>
        </p:txBody>
      </p:sp>
      <p:sp>
        <p:nvSpPr>
          <p:cNvPr id="9" name="Text 7"/>
          <p:cNvSpPr/>
          <p:nvPr/>
        </p:nvSpPr>
        <p:spPr>
          <a:xfrm>
            <a:off x="7975855" y="2137744"/>
            <a:ext cx="5877758" cy="379809"/>
          </a:xfrm>
          <a:prstGeom prst="rect">
            <a:avLst/>
          </a:prstGeom>
          <a:noFill/>
          <a:ln/>
        </p:spPr>
        <p:txBody>
          <a:bodyPr wrap="none" lIns="0" tIns="0" rIns="0" bIns="0" rtlCol="0" anchor="t"/>
          <a:lstStyle/>
          <a:p>
            <a:pPr marL="0" marR="0" lvl="0" indent="0" algn="l" defTabSz="914400" rtl="0" eaLnBrk="1" fontAlgn="auto" latinLnBrk="0" hangingPunct="1">
              <a:lnSpc>
                <a:spcPts val="2950"/>
              </a:lnSpc>
              <a:spcBef>
                <a:spcPts val="0"/>
              </a:spcBef>
              <a:spcAft>
                <a:spcPts val="0"/>
              </a:spcAft>
              <a:buClrTx/>
              <a:buSzTx/>
              <a:buFontTx/>
              <a:buNone/>
              <a:tabLst/>
              <a:defRPr/>
            </a:pPr>
            <a:r>
              <a:rPr kumimoji="0" lang="en-US" sz="1850" b="0" i="0" u="none" strike="noStrike" kern="1200" cap="none" spc="0" normalizeH="0" baseline="0" noProof="0" dirty="0">
                <a:ln>
                  <a:noFill/>
                </a:ln>
                <a:solidFill>
                  <a:schemeClr val="accent4">
                    <a:lumMod val="60000"/>
                    <a:lumOff val="40000"/>
                  </a:schemeClr>
                </a:solidFill>
                <a:effectLst/>
                <a:uLnTx/>
                <a:uFillTx/>
                <a:latin typeface="Merriweather" pitchFamily="34" charset="0"/>
                <a:ea typeface="Merriweather" pitchFamily="34" charset="-122"/>
                <a:cs typeface="Merriweather" pitchFamily="34" charset="-120"/>
              </a:rPr>
              <a:t>The dataset includes variables such:- </a:t>
            </a:r>
            <a:endParaRPr kumimoji="0" lang="en-US" sz="1850" b="0" i="0" u="none" strike="noStrike" kern="1200" cap="none" spc="0" normalizeH="0" baseline="0" noProof="0" dirty="0">
              <a:ln>
                <a:noFill/>
              </a:ln>
              <a:solidFill>
                <a:schemeClr val="accent4">
                  <a:lumMod val="60000"/>
                  <a:lumOff val="40000"/>
                </a:schemeClr>
              </a:solidFill>
              <a:effectLst/>
              <a:uLnTx/>
              <a:uFillTx/>
              <a:latin typeface="Calibri" panose="020F0502020204030204"/>
              <a:ea typeface="+mn-ea"/>
              <a:cs typeface="+mn-cs"/>
            </a:endParaRPr>
          </a:p>
        </p:txBody>
      </p:sp>
      <p:sp>
        <p:nvSpPr>
          <p:cNvPr id="15" name="Text 8">
            <a:extLst>
              <a:ext uri="{FF2B5EF4-FFF2-40B4-BE49-F238E27FC236}">
                <a16:creationId xmlns:a16="http://schemas.microsoft.com/office/drawing/2014/main" id="{2ED010E9-393B-0D61-5024-65EA100DF346}"/>
              </a:ext>
            </a:extLst>
          </p:cNvPr>
          <p:cNvSpPr/>
          <p:nvPr/>
        </p:nvSpPr>
        <p:spPr>
          <a:xfrm>
            <a:off x="8118272" y="2517553"/>
            <a:ext cx="6064401" cy="5113264"/>
          </a:xfrm>
          <a:prstGeom prst="rect">
            <a:avLst/>
          </a:prstGeom>
          <a:noFill/>
          <a:ln/>
        </p:spPr>
        <p:txBody>
          <a:bodyPr wrap="square" lIns="0" tIns="0" rIns="0" bIns="0" rtlCol="0" anchor="t"/>
          <a:lstStyle/>
          <a:p>
            <a:pPr marL="285750" marR="0" lvl="0" indent="-285750" algn="l" defTabSz="914400" rtl="0" eaLnBrk="1" fontAlgn="auto" latinLnBrk="0" hangingPunct="1">
              <a:lnSpc>
                <a:spcPts val="295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CLIENTNUM</a:t>
            </a:r>
          </a:p>
          <a:p>
            <a:pPr marL="285750" marR="0" lvl="0" indent="-285750" algn="l" defTabSz="914400" rtl="0" eaLnBrk="1" fontAlgn="auto" latinLnBrk="0" hangingPunct="1">
              <a:lnSpc>
                <a:spcPts val="295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Attrition_Flag</a:t>
            </a:r>
            <a:endPar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endParaRPr>
          </a:p>
          <a:p>
            <a:pPr marL="285750" marR="0" lvl="0" indent="-285750" algn="l" defTabSz="914400" rtl="0" eaLnBrk="1" fontAlgn="auto" latinLnBrk="0" hangingPunct="1">
              <a:lnSpc>
                <a:spcPts val="295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Customer_Age</a:t>
            </a:r>
            <a:endParaRPr lang="en-US" sz="1600" dirty="0">
              <a:solidFill>
                <a:srgbClr val="E2E6E9"/>
              </a:solidFill>
              <a:latin typeface="Merriweather" pitchFamily="34" charset="0"/>
              <a:ea typeface="Merriweather" pitchFamily="34" charset="-122"/>
              <a:cs typeface="Merriweather" pitchFamily="34" charset="-120"/>
            </a:endParaRPr>
          </a:p>
          <a:p>
            <a:pPr marL="285750" marR="0" lvl="0" indent="-285750" algn="l" defTabSz="914400" rtl="0" eaLnBrk="1" fontAlgn="auto" latinLnBrk="0" hangingPunct="1">
              <a:lnSpc>
                <a:spcPts val="295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Gender </a:t>
            </a: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Dependent_count</a:t>
            </a:r>
            <a:endParaRPr lang="en-US" sz="1600" dirty="0">
              <a:solidFill>
                <a:srgbClr val="E2E6E9"/>
              </a:solidFill>
              <a:latin typeface="Merriweather" pitchFamily="34" charset="0"/>
              <a:ea typeface="Merriweather" pitchFamily="34" charset="-122"/>
              <a:cs typeface="Merriweather" pitchFamily="34" charset="-120"/>
            </a:endParaRPr>
          </a:p>
          <a:p>
            <a:pPr marL="285750" marR="0" lvl="0" indent="-285750" algn="l" defTabSz="914400" rtl="0" eaLnBrk="1" fontAlgn="auto" latinLnBrk="0" hangingPunct="1">
              <a:lnSpc>
                <a:spcPts val="295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Education_Level</a:t>
            </a:r>
            <a:endParaRPr lang="en-US" sz="1600" dirty="0">
              <a:solidFill>
                <a:srgbClr val="E2E6E9"/>
              </a:solidFill>
              <a:latin typeface="Merriweather" pitchFamily="34" charset="0"/>
              <a:ea typeface="Merriweather" pitchFamily="34" charset="-122"/>
              <a:cs typeface="Merriweather" pitchFamily="34" charset="-120"/>
            </a:endParaRPr>
          </a:p>
          <a:p>
            <a:pPr marL="285750" marR="0" lvl="0" indent="-285750" algn="l" defTabSz="914400" rtl="0" eaLnBrk="1" fontAlgn="auto" latinLnBrk="0" hangingPunct="1">
              <a:lnSpc>
                <a:spcPts val="295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Marital_Status</a:t>
            </a: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Income_Category</a:t>
            </a:r>
            <a:endParaRPr lang="en-US" sz="1600" dirty="0">
              <a:solidFill>
                <a:srgbClr val="E2E6E9"/>
              </a:solidFill>
              <a:latin typeface="Merriweather" pitchFamily="34" charset="0"/>
              <a:ea typeface="Merriweather" pitchFamily="34" charset="-122"/>
              <a:cs typeface="Merriweather" pitchFamily="34" charset="-120"/>
            </a:endParaRPr>
          </a:p>
          <a:p>
            <a:pPr marL="285750" marR="0" lvl="0" indent="-285750" algn="l" defTabSz="914400" rtl="0" eaLnBrk="1" fontAlgn="auto" latinLnBrk="0" hangingPunct="1">
              <a:lnSpc>
                <a:spcPts val="295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Card_Category</a:t>
            </a: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Months_on_book</a:t>
            </a: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Total_Relationship_Count</a:t>
            </a: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Months_Inactive_12_mon Contacts_Count_12_mon</a:t>
            </a:r>
          </a:p>
          <a:p>
            <a:pPr marL="285750" marR="0" lvl="0" indent="-285750" algn="l" defTabSz="914400" rtl="0" eaLnBrk="1" fontAlgn="auto" latinLnBrk="0" hangingPunct="1">
              <a:lnSpc>
                <a:spcPts val="295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Credit_Limit</a:t>
            </a: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Total_Revolving_Bal</a:t>
            </a:r>
            <a:endParaRPr lang="en-US" sz="1600" dirty="0">
              <a:solidFill>
                <a:srgbClr val="E2E6E9"/>
              </a:solidFill>
              <a:latin typeface="Merriweather" pitchFamily="34" charset="0"/>
              <a:ea typeface="Merriweather" pitchFamily="34" charset="-122"/>
              <a:cs typeface="Merriweather" pitchFamily="34" charset="-120"/>
            </a:endParaRPr>
          </a:p>
          <a:p>
            <a:pPr marL="285750" marR="0" lvl="0" indent="-285750" algn="l" defTabSz="914400" rtl="0" eaLnBrk="1" fontAlgn="auto" latinLnBrk="0" hangingPunct="1">
              <a:lnSpc>
                <a:spcPts val="295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Avg_Open_To_Buy</a:t>
            </a: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Total_Amt_Chng_Q4_Q1 </a:t>
            </a: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Total_Trans_Amt</a:t>
            </a: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6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Total_Trans_Ct</a:t>
            </a:r>
            <a:r>
              <a:rPr kumimoji="0" lang="en-US" sz="16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Total_Ct_Chng_Q4_Q1 Avg_Utilization_Ratio</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D0F1445E-3833-5690-3710-0F2F59A2CA1F}"/>
              </a:ext>
            </a:extLst>
          </p:cNvPr>
          <p:cNvPicPr>
            <a:picLocks noChangeAspect="1"/>
          </p:cNvPicPr>
          <p:nvPr/>
        </p:nvPicPr>
        <p:blipFill>
          <a:blip r:embed="rId4"/>
          <a:stretch>
            <a:fillRect/>
          </a:stretch>
        </p:blipFill>
        <p:spPr>
          <a:xfrm>
            <a:off x="12682062" y="7762518"/>
            <a:ext cx="1948338" cy="4693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0"/>
          <p:cNvSpPr/>
          <p:nvPr/>
        </p:nvSpPr>
        <p:spPr>
          <a:xfrm>
            <a:off x="2295403" y="2928890"/>
            <a:ext cx="10710153" cy="1498059"/>
          </a:xfrm>
          <a:prstGeom prst="rect">
            <a:avLst/>
          </a:prstGeom>
          <a:noFill/>
          <a:ln/>
        </p:spPr>
        <p:txBody>
          <a:bodyPr wrap="none" lIns="0" tIns="0" rIns="0" bIns="0" rtlCol="0" anchor="t"/>
          <a:lstStyle/>
          <a:p>
            <a:pPr marL="0" indent="0">
              <a:lnSpc>
                <a:spcPts val="3000"/>
              </a:lnSpc>
              <a:buNone/>
            </a:pPr>
            <a:endParaRPr lang="en-US" sz="6600" dirty="0">
              <a:solidFill>
                <a:srgbClr val="F5F0F0"/>
              </a:solidFill>
              <a:latin typeface="Merriweather" pitchFamily="34" charset="0"/>
              <a:ea typeface="Merriweather" pitchFamily="34" charset="-122"/>
              <a:cs typeface="Merriweather" pitchFamily="34" charset="-120"/>
            </a:endParaRPr>
          </a:p>
          <a:p>
            <a:pPr marL="0" indent="0" algn="ctr">
              <a:lnSpc>
                <a:spcPts val="3000"/>
              </a:lnSpc>
              <a:buNone/>
            </a:pPr>
            <a:endParaRPr lang="en-US" sz="6600" dirty="0">
              <a:solidFill>
                <a:srgbClr val="F5F0F0"/>
              </a:solidFill>
              <a:latin typeface="Merriweather" pitchFamily="34" charset="0"/>
              <a:ea typeface="Merriweather" pitchFamily="34" charset="-122"/>
              <a:cs typeface="Merriweather" pitchFamily="34" charset="-120"/>
            </a:endParaRPr>
          </a:p>
          <a:p>
            <a:pPr marL="0" indent="0" algn="ctr">
              <a:lnSpc>
                <a:spcPts val="3000"/>
              </a:lnSpc>
              <a:buNone/>
            </a:pPr>
            <a:r>
              <a:rPr lang="en-US" sz="6600" b="1" dirty="0">
                <a:solidFill>
                  <a:srgbClr val="F5F0F0"/>
                </a:solidFill>
                <a:latin typeface="Merriweather" pitchFamily="34" charset="0"/>
                <a:ea typeface="Merriweather" pitchFamily="34" charset="-122"/>
                <a:cs typeface="Merriweather" pitchFamily="34" charset="-120"/>
              </a:rPr>
              <a:t>Key Features </a:t>
            </a:r>
            <a:r>
              <a:rPr kumimoji="0" lang="en-US" sz="6600" b="1"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Description</a:t>
            </a:r>
            <a:endParaRPr lang="en-US" sz="6600" b="1" dirty="0">
              <a:solidFill>
                <a:srgbClr val="F5F0F0"/>
              </a:solidFill>
              <a:latin typeface="Merriweather" pitchFamily="34" charset="0"/>
              <a:ea typeface="Merriweather" pitchFamily="34" charset="-122"/>
              <a:cs typeface="Merriweather" pitchFamily="34" charset="-120"/>
            </a:endParaRPr>
          </a:p>
        </p:txBody>
      </p:sp>
      <p:pic>
        <p:nvPicPr>
          <p:cNvPr id="6" name="Picture 5">
            <a:extLst>
              <a:ext uri="{FF2B5EF4-FFF2-40B4-BE49-F238E27FC236}">
                <a16:creationId xmlns:a16="http://schemas.microsoft.com/office/drawing/2014/main" id="{3BC1C52F-0F2B-CC1E-810A-0CF737C4DD4D}"/>
              </a:ext>
            </a:extLst>
          </p:cNvPr>
          <p:cNvPicPr>
            <a:picLocks noChangeAspect="1"/>
          </p:cNvPicPr>
          <p:nvPr/>
        </p:nvPicPr>
        <p:blipFill>
          <a:blip r:embed="rId3"/>
          <a:stretch>
            <a:fillRect/>
          </a:stretch>
        </p:blipFill>
        <p:spPr>
          <a:xfrm>
            <a:off x="12682062" y="7762518"/>
            <a:ext cx="1948338" cy="469308"/>
          </a:xfrm>
          <a:prstGeom prst="rect">
            <a:avLst/>
          </a:prstGeom>
        </p:spPr>
      </p:pic>
    </p:spTree>
    <p:extLst>
      <p:ext uri="{BB962C8B-B14F-4D97-AF65-F5344CB8AC3E}">
        <p14:creationId xmlns:p14="http://schemas.microsoft.com/office/powerpoint/2010/main" val="332928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7" name="Shape 5"/>
          <p:cNvSpPr/>
          <p:nvPr/>
        </p:nvSpPr>
        <p:spPr>
          <a:xfrm>
            <a:off x="417877" y="88901"/>
            <a:ext cx="13766721" cy="8048030"/>
          </a:xfrm>
          <a:prstGeom prst="roundRect">
            <a:avLst>
              <a:gd name="adj" fmla="val 652"/>
            </a:avLst>
          </a:prstGeom>
          <a:noFill/>
          <a:ln/>
        </p:spPr>
        <p:style>
          <a:lnRef idx="2">
            <a:schemeClr val="accent5"/>
          </a:lnRef>
          <a:fillRef idx="1">
            <a:schemeClr val="lt1"/>
          </a:fillRef>
          <a:effectRef idx="0">
            <a:schemeClr val="accent5"/>
          </a:effectRef>
          <a:fontRef idx="minor">
            <a:schemeClr val="dk1"/>
          </a:fontRef>
        </p:style>
        <p:txBody>
          <a:bodyPr/>
          <a:lstStyle/>
          <a:p>
            <a:endParaRPr lang="en-US" sz="1100"/>
          </a:p>
        </p:txBody>
      </p:sp>
      <p:sp>
        <p:nvSpPr>
          <p:cNvPr id="9" name="Text 7"/>
          <p:cNvSpPr/>
          <p:nvPr/>
        </p:nvSpPr>
        <p:spPr>
          <a:xfrm>
            <a:off x="548965" y="266831"/>
            <a:ext cx="4903470" cy="197525"/>
          </a:xfrm>
          <a:prstGeom prst="rect">
            <a:avLst/>
          </a:prstGeom>
          <a:noFill/>
          <a:ln/>
        </p:spPr>
        <p:txBody>
          <a:bodyPr wrap="none" lIns="0" tIns="0" rIns="0" bIns="0" rtlCol="0" anchor="t"/>
          <a:lstStyle/>
          <a:p>
            <a:pPr marL="0" indent="0" algn="ctr">
              <a:lnSpc>
                <a:spcPts val="1550"/>
              </a:lnSpc>
              <a:buNone/>
            </a:pPr>
            <a:r>
              <a:rPr lang="en-US" sz="2000" b="1" dirty="0">
                <a:solidFill>
                  <a:schemeClr val="accent4">
                    <a:lumMod val="60000"/>
                    <a:lumOff val="40000"/>
                  </a:schemeClr>
                </a:solidFill>
                <a:latin typeface="Merriweather" pitchFamily="34" charset="0"/>
                <a:ea typeface="Merriweather" pitchFamily="34" charset="-122"/>
                <a:cs typeface="Merriweather" pitchFamily="34" charset="-120"/>
              </a:rPr>
              <a:t>Key Feature</a:t>
            </a:r>
            <a:endParaRPr lang="en-US" sz="2000" b="1" dirty="0">
              <a:solidFill>
                <a:schemeClr val="accent4">
                  <a:lumMod val="60000"/>
                  <a:lumOff val="40000"/>
                </a:schemeClr>
              </a:solidFill>
            </a:endParaRPr>
          </a:p>
        </p:txBody>
      </p:sp>
      <p:sp>
        <p:nvSpPr>
          <p:cNvPr id="10" name="Text 8"/>
          <p:cNvSpPr/>
          <p:nvPr/>
        </p:nvSpPr>
        <p:spPr>
          <a:xfrm>
            <a:off x="5706752" y="276781"/>
            <a:ext cx="5491043" cy="197525"/>
          </a:xfrm>
          <a:prstGeom prst="rect">
            <a:avLst/>
          </a:prstGeom>
          <a:noFill/>
          <a:ln/>
        </p:spPr>
        <p:txBody>
          <a:bodyPr wrap="none" lIns="0" tIns="0" rIns="0" bIns="0" rtlCol="0" anchor="t"/>
          <a:lstStyle/>
          <a:p>
            <a:pPr marL="0" indent="0" algn="ctr">
              <a:lnSpc>
                <a:spcPts val="1550"/>
              </a:lnSpc>
              <a:buNone/>
            </a:pPr>
            <a:r>
              <a:rPr lang="en-US" sz="2000" dirty="0">
                <a:solidFill>
                  <a:schemeClr val="accent4">
                    <a:lumMod val="60000"/>
                    <a:lumOff val="40000"/>
                  </a:schemeClr>
                </a:solidFill>
                <a:latin typeface="Merriweather" pitchFamily="34" charset="0"/>
                <a:ea typeface="Merriweather" pitchFamily="34" charset="-122"/>
                <a:cs typeface="Merriweather" pitchFamily="34" charset="-120"/>
              </a:rPr>
              <a:t>Description</a:t>
            </a:r>
            <a:endParaRPr lang="en-US" sz="2000" dirty="0">
              <a:solidFill>
                <a:schemeClr val="accent4">
                  <a:lumMod val="60000"/>
                  <a:lumOff val="40000"/>
                </a:schemeClr>
              </a:solidFill>
            </a:endParaRPr>
          </a:p>
        </p:txBody>
      </p:sp>
      <p:sp>
        <p:nvSpPr>
          <p:cNvPr id="11" name="Text 9"/>
          <p:cNvSpPr/>
          <p:nvPr/>
        </p:nvSpPr>
        <p:spPr>
          <a:xfrm>
            <a:off x="11452113" y="276781"/>
            <a:ext cx="2601516" cy="197525"/>
          </a:xfrm>
          <a:prstGeom prst="rect">
            <a:avLst/>
          </a:prstGeom>
          <a:noFill/>
          <a:ln/>
        </p:spPr>
        <p:txBody>
          <a:bodyPr wrap="none" lIns="0" tIns="0" rIns="0" bIns="0" rtlCol="0" anchor="t"/>
          <a:lstStyle/>
          <a:p>
            <a:pPr marL="0" indent="0" algn="ctr">
              <a:lnSpc>
                <a:spcPts val="1550"/>
              </a:lnSpc>
              <a:buNone/>
            </a:pPr>
            <a:r>
              <a:rPr lang="en-US" sz="2000" dirty="0">
                <a:solidFill>
                  <a:schemeClr val="accent4">
                    <a:lumMod val="60000"/>
                    <a:lumOff val="40000"/>
                  </a:schemeClr>
                </a:solidFill>
                <a:latin typeface="Merriweather" pitchFamily="34" charset="0"/>
                <a:ea typeface="Merriweather" pitchFamily="34" charset="-122"/>
                <a:cs typeface="Merriweather" pitchFamily="34" charset="-120"/>
              </a:rPr>
              <a:t>Data type </a:t>
            </a:r>
            <a:endParaRPr lang="en-US" sz="2000" dirty="0">
              <a:solidFill>
                <a:schemeClr val="accent4">
                  <a:lumMod val="60000"/>
                  <a:lumOff val="40000"/>
                </a:schemeClr>
              </a:solidFill>
            </a:endParaRPr>
          </a:p>
        </p:txBody>
      </p:sp>
      <p:sp>
        <p:nvSpPr>
          <p:cNvPr id="12" name="Shape 10"/>
          <p:cNvSpPr/>
          <p:nvPr/>
        </p:nvSpPr>
        <p:spPr>
          <a:xfrm>
            <a:off x="425497" y="555864"/>
            <a:ext cx="13751481" cy="360640"/>
          </a:xfrm>
          <a:prstGeom prst="rect">
            <a:avLst/>
          </a:prstGeom>
          <a:solidFill>
            <a:srgbClr val="000000">
              <a:alpha val="4000"/>
            </a:srgbClr>
          </a:solidFill>
          <a:ln>
            <a:solidFill>
              <a:schemeClr val="accent1"/>
            </a:solidFill>
          </a:ln>
        </p:spPr>
        <p:txBody>
          <a:bodyPr/>
          <a:lstStyle/>
          <a:p>
            <a:endParaRPr lang="en-US" sz="1100"/>
          </a:p>
        </p:txBody>
      </p:sp>
      <p:sp>
        <p:nvSpPr>
          <p:cNvPr id="13" name="Text 11"/>
          <p:cNvSpPr/>
          <p:nvPr/>
        </p:nvSpPr>
        <p:spPr>
          <a:xfrm>
            <a:off x="548965" y="637422"/>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CLIENTNUM</a:t>
            </a:r>
            <a:endParaRPr lang="en-US" sz="1100" dirty="0"/>
          </a:p>
        </p:txBody>
      </p:sp>
      <p:sp>
        <p:nvSpPr>
          <p:cNvPr id="14" name="Text 12"/>
          <p:cNvSpPr/>
          <p:nvPr/>
        </p:nvSpPr>
        <p:spPr>
          <a:xfrm>
            <a:off x="5706752" y="637422"/>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Unique identifier for each customer</a:t>
            </a:r>
            <a:endParaRPr lang="en-US" sz="1100" dirty="0"/>
          </a:p>
        </p:txBody>
      </p:sp>
      <p:sp>
        <p:nvSpPr>
          <p:cNvPr id="15" name="Text 13"/>
          <p:cNvSpPr/>
          <p:nvPr/>
        </p:nvSpPr>
        <p:spPr>
          <a:xfrm>
            <a:off x="11452113" y="637422"/>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int64</a:t>
            </a:r>
            <a:endParaRPr lang="en-US" sz="1100" dirty="0"/>
          </a:p>
        </p:txBody>
      </p:sp>
      <p:sp>
        <p:nvSpPr>
          <p:cNvPr id="16" name="Shape 14"/>
          <p:cNvSpPr/>
          <p:nvPr/>
        </p:nvSpPr>
        <p:spPr>
          <a:xfrm>
            <a:off x="425497" y="916504"/>
            <a:ext cx="13751481" cy="360640"/>
          </a:xfrm>
          <a:prstGeom prst="rect">
            <a:avLst/>
          </a:prstGeom>
          <a:solidFill>
            <a:srgbClr val="FFFFFF">
              <a:alpha val="4000"/>
            </a:srgbClr>
          </a:solidFill>
          <a:ln>
            <a:solidFill>
              <a:schemeClr val="accent1"/>
            </a:solidFill>
          </a:ln>
        </p:spPr>
        <p:txBody>
          <a:bodyPr/>
          <a:lstStyle/>
          <a:p>
            <a:endParaRPr lang="en-US" sz="1100"/>
          </a:p>
        </p:txBody>
      </p:sp>
      <p:sp>
        <p:nvSpPr>
          <p:cNvPr id="17" name="Text 15"/>
          <p:cNvSpPr/>
          <p:nvPr/>
        </p:nvSpPr>
        <p:spPr>
          <a:xfrm>
            <a:off x="548965" y="998062"/>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Attrition_Flag</a:t>
            </a:r>
            <a:endParaRPr lang="en-US" sz="1100" dirty="0"/>
          </a:p>
        </p:txBody>
      </p:sp>
      <p:sp>
        <p:nvSpPr>
          <p:cNvPr id="18" name="Text 16"/>
          <p:cNvSpPr/>
          <p:nvPr/>
        </p:nvSpPr>
        <p:spPr>
          <a:xfrm>
            <a:off x="5706752" y="998062"/>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Indicates whether a customer has churned or is still active</a:t>
            </a:r>
            <a:endParaRPr lang="en-US" sz="1100" dirty="0"/>
          </a:p>
        </p:txBody>
      </p:sp>
      <p:sp>
        <p:nvSpPr>
          <p:cNvPr id="19" name="Text 17"/>
          <p:cNvSpPr/>
          <p:nvPr/>
        </p:nvSpPr>
        <p:spPr>
          <a:xfrm>
            <a:off x="11452113" y="998062"/>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object</a:t>
            </a:r>
            <a:endParaRPr lang="en-US" sz="1100" dirty="0"/>
          </a:p>
        </p:txBody>
      </p:sp>
      <p:sp>
        <p:nvSpPr>
          <p:cNvPr id="20" name="Shape 18"/>
          <p:cNvSpPr/>
          <p:nvPr/>
        </p:nvSpPr>
        <p:spPr>
          <a:xfrm>
            <a:off x="425497" y="1277144"/>
            <a:ext cx="13751481" cy="360640"/>
          </a:xfrm>
          <a:prstGeom prst="rect">
            <a:avLst/>
          </a:prstGeom>
          <a:solidFill>
            <a:srgbClr val="000000">
              <a:alpha val="4000"/>
            </a:srgbClr>
          </a:solidFill>
          <a:ln>
            <a:solidFill>
              <a:schemeClr val="accent1"/>
            </a:solidFill>
          </a:ln>
        </p:spPr>
        <p:txBody>
          <a:bodyPr/>
          <a:lstStyle/>
          <a:p>
            <a:endParaRPr lang="en-US" sz="1100"/>
          </a:p>
        </p:txBody>
      </p:sp>
      <p:sp>
        <p:nvSpPr>
          <p:cNvPr id="21" name="Text 19"/>
          <p:cNvSpPr/>
          <p:nvPr/>
        </p:nvSpPr>
        <p:spPr>
          <a:xfrm>
            <a:off x="548965" y="1358702"/>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Customer_Age</a:t>
            </a:r>
            <a:endParaRPr lang="en-US" sz="1100" dirty="0"/>
          </a:p>
        </p:txBody>
      </p:sp>
      <p:sp>
        <p:nvSpPr>
          <p:cNvPr id="22" name="Text 20"/>
          <p:cNvSpPr/>
          <p:nvPr/>
        </p:nvSpPr>
        <p:spPr>
          <a:xfrm>
            <a:off x="5706752" y="1358702"/>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Age of the customer</a:t>
            </a:r>
            <a:endParaRPr lang="en-US" sz="1100" dirty="0"/>
          </a:p>
        </p:txBody>
      </p:sp>
      <p:sp>
        <p:nvSpPr>
          <p:cNvPr id="23" name="Text 21"/>
          <p:cNvSpPr/>
          <p:nvPr/>
        </p:nvSpPr>
        <p:spPr>
          <a:xfrm>
            <a:off x="11452113" y="1358702"/>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int64</a:t>
            </a:r>
            <a:endParaRPr lang="en-US" sz="1100" dirty="0"/>
          </a:p>
        </p:txBody>
      </p:sp>
      <p:sp>
        <p:nvSpPr>
          <p:cNvPr id="24" name="Shape 22"/>
          <p:cNvSpPr/>
          <p:nvPr/>
        </p:nvSpPr>
        <p:spPr>
          <a:xfrm>
            <a:off x="425497" y="1637785"/>
            <a:ext cx="13751481" cy="360640"/>
          </a:xfrm>
          <a:prstGeom prst="rect">
            <a:avLst/>
          </a:prstGeom>
          <a:solidFill>
            <a:srgbClr val="FFFFFF">
              <a:alpha val="4000"/>
            </a:srgbClr>
          </a:solidFill>
          <a:ln>
            <a:solidFill>
              <a:schemeClr val="accent1"/>
            </a:solidFill>
          </a:ln>
        </p:spPr>
        <p:txBody>
          <a:bodyPr/>
          <a:lstStyle/>
          <a:p>
            <a:endParaRPr lang="en-US" sz="1100"/>
          </a:p>
        </p:txBody>
      </p:sp>
      <p:sp>
        <p:nvSpPr>
          <p:cNvPr id="25" name="Text 23"/>
          <p:cNvSpPr/>
          <p:nvPr/>
        </p:nvSpPr>
        <p:spPr>
          <a:xfrm>
            <a:off x="548965" y="1719342"/>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Total_Trans_Amt</a:t>
            </a:r>
            <a:endParaRPr lang="en-US" sz="1100" dirty="0"/>
          </a:p>
        </p:txBody>
      </p:sp>
      <p:sp>
        <p:nvSpPr>
          <p:cNvPr id="26" name="Text 24"/>
          <p:cNvSpPr/>
          <p:nvPr/>
        </p:nvSpPr>
        <p:spPr>
          <a:xfrm>
            <a:off x="5706752" y="1719342"/>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Total transaction amount for the customer</a:t>
            </a:r>
            <a:endParaRPr lang="en-US" sz="1100" dirty="0"/>
          </a:p>
        </p:txBody>
      </p:sp>
      <p:sp>
        <p:nvSpPr>
          <p:cNvPr id="27" name="Text 25"/>
          <p:cNvSpPr/>
          <p:nvPr/>
        </p:nvSpPr>
        <p:spPr>
          <a:xfrm>
            <a:off x="11452113" y="1719342"/>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float64</a:t>
            </a:r>
            <a:endParaRPr lang="en-US" sz="1100" dirty="0"/>
          </a:p>
        </p:txBody>
      </p:sp>
      <p:sp>
        <p:nvSpPr>
          <p:cNvPr id="28" name="Shape 26"/>
          <p:cNvSpPr/>
          <p:nvPr/>
        </p:nvSpPr>
        <p:spPr>
          <a:xfrm>
            <a:off x="302148" y="1792968"/>
            <a:ext cx="13751481" cy="360640"/>
          </a:xfrm>
          <a:prstGeom prst="rect">
            <a:avLst/>
          </a:prstGeom>
          <a:solidFill>
            <a:srgbClr val="000000">
              <a:alpha val="4000"/>
            </a:srgbClr>
          </a:solidFill>
          <a:ln/>
        </p:spPr>
        <p:txBody>
          <a:bodyPr/>
          <a:lstStyle/>
          <a:p>
            <a:endParaRPr lang="en-US" sz="1100"/>
          </a:p>
        </p:txBody>
      </p:sp>
      <p:sp>
        <p:nvSpPr>
          <p:cNvPr id="29" name="Text 27"/>
          <p:cNvSpPr/>
          <p:nvPr/>
        </p:nvSpPr>
        <p:spPr>
          <a:xfrm>
            <a:off x="548965" y="2079983"/>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Gender</a:t>
            </a:r>
            <a:endParaRPr lang="en-US" sz="1100" dirty="0"/>
          </a:p>
        </p:txBody>
      </p:sp>
      <p:sp>
        <p:nvSpPr>
          <p:cNvPr id="30" name="Text 28"/>
          <p:cNvSpPr/>
          <p:nvPr/>
        </p:nvSpPr>
        <p:spPr>
          <a:xfrm>
            <a:off x="5706752" y="2079983"/>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Gender of the customer</a:t>
            </a:r>
            <a:endParaRPr lang="en-US" sz="1100" dirty="0"/>
          </a:p>
        </p:txBody>
      </p:sp>
      <p:sp>
        <p:nvSpPr>
          <p:cNvPr id="31" name="Text 29"/>
          <p:cNvSpPr/>
          <p:nvPr/>
        </p:nvSpPr>
        <p:spPr>
          <a:xfrm>
            <a:off x="11452113" y="2079983"/>
            <a:ext cx="2601516" cy="197525"/>
          </a:xfrm>
          <a:prstGeom prst="rect">
            <a:avLst/>
          </a:prstGeom>
          <a:noFill/>
          <a:ln/>
        </p:spPr>
        <p:txBody>
          <a:bodyPr wrap="none" lIns="0" tIns="0" rIns="0" bIns="0" rtlCol="0" anchor="t"/>
          <a:lstStyle/>
          <a:p>
            <a:pPr marL="0" indent="0">
              <a:lnSpc>
                <a:spcPts val="1550"/>
              </a:lnSpc>
              <a:buNone/>
            </a:pPr>
            <a:endParaRPr lang="en-US" sz="1100" dirty="0"/>
          </a:p>
        </p:txBody>
      </p:sp>
      <p:sp>
        <p:nvSpPr>
          <p:cNvPr id="32" name="Shape 30"/>
          <p:cNvSpPr/>
          <p:nvPr/>
        </p:nvSpPr>
        <p:spPr>
          <a:xfrm>
            <a:off x="425497" y="2359065"/>
            <a:ext cx="13751481" cy="360640"/>
          </a:xfrm>
          <a:prstGeom prst="rect">
            <a:avLst/>
          </a:prstGeom>
          <a:solidFill>
            <a:srgbClr val="FFFFFF">
              <a:alpha val="4000"/>
            </a:srgbClr>
          </a:solidFill>
          <a:ln>
            <a:solidFill>
              <a:schemeClr val="accent1"/>
            </a:solidFill>
          </a:ln>
        </p:spPr>
        <p:txBody>
          <a:bodyPr/>
          <a:lstStyle/>
          <a:p>
            <a:endParaRPr lang="en-US" sz="1100"/>
          </a:p>
        </p:txBody>
      </p:sp>
      <p:sp>
        <p:nvSpPr>
          <p:cNvPr id="33" name="Text 31"/>
          <p:cNvSpPr/>
          <p:nvPr/>
        </p:nvSpPr>
        <p:spPr>
          <a:xfrm>
            <a:off x="548965" y="2440623"/>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Dependent_count</a:t>
            </a:r>
            <a:endParaRPr lang="en-US" sz="1100" dirty="0"/>
          </a:p>
        </p:txBody>
      </p:sp>
      <p:sp>
        <p:nvSpPr>
          <p:cNvPr id="34" name="Text 32"/>
          <p:cNvSpPr/>
          <p:nvPr/>
        </p:nvSpPr>
        <p:spPr>
          <a:xfrm>
            <a:off x="5706752" y="2440623"/>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Number of dependents the customer has</a:t>
            </a:r>
            <a:endParaRPr lang="en-US" sz="1100" dirty="0"/>
          </a:p>
        </p:txBody>
      </p:sp>
      <p:sp>
        <p:nvSpPr>
          <p:cNvPr id="35" name="Text 33"/>
          <p:cNvSpPr/>
          <p:nvPr/>
        </p:nvSpPr>
        <p:spPr>
          <a:xfrm>
            <a:off x="12551578" y="2440623"/>
            <a:ext cx="2601516"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int64</a:t>
            </a:r>
            <a:endParaRPr lang="en-US" sz="1100" dirty="0"/>
          </a:p>
        </p:txBody>
      </p:sp>
      <p:sp>
        <p:nvSpPr>
          <p:cNvPr id="36" name="Shape 34"/>
          <p:cNvSpPr/>
          <p:nvPr/>
        </p:nvSpPr>
        <p:spPr>
          <a:xfrm>
            <a:off x="425497" y="2719706"/>
            <a:ext cx="13751481" cy="360640"/>
          </a:xfrm>
          <a:prstGeom prst="rect">
            <a:avLst/>
          </a:prstGeom>
          <a:solidFill>
            <a:srgbClr val="000000">
              <a:alpha val="4000"/>
            </a:srgbClr>
          </a:solidFill>
          <a:ln>
            <a:solidFill>
              <a:schemeClr val="accent1"/>
            </a:solidFill>
          </a:ln>
        </p:spPr>
        <p:txBody>
          <a:bodyPr/>
          <a:lstStyle/>
          <a:p>
            <a:endParaRPr lang="en-US" sz="1100"/>
          </a:p>
        </p:txBody>
      </p:sp>
      <p:sp>
        <p:nvSpPr>
          <p:cNvPr id="37" name="Text 35"/>
          <p:cNvSpPr/>
          <p:nvPr/>
        </p:nvSpPr>
        <p:spPr>
          <a:xfrm>
            <a:off x="548965" y="2801263"/>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Education_Level</a:t>
            </a:r>
            <a:endParaRPr lang="en-US" sz="1100" dirty="0"/>
          </a:p>
        </p:txBody>
      </p:sp>
      <p:sp>
        <p:nvSpPr>
          <p:cNvPr id="38" name="Text 36"/>
          <p:cNvSpPr/>
          <p:nvPr/>
        </p:nvSpPr>
        <p:spPr>
          <a:xfrm>
            <a:off x="5706752" y="2801263"/>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Educational attainment of the customer</a:t>
            </a:r>
            <a:endParaRPr lang="en-US" sz="1100" dirty="0"/>
          </a:p>
        </p:txBody>
      </p:sp>
      <p:sp>
        <p:nvSpPr>
          <p:cNvPr id="39" name="Text 37"/>
          <p:cNvSpPr/>
          <p:nvPr/>
        </p:nvSpPr>
        <p:spPr>
          <a:xfrm>
            <a:off x="11452113" y="2801263"/>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object</a:t>
            </a:r>
            <a:endParaRPr lang="en-US" sz="1100" dirty="0"/>
          </a:p>
        </p:txBody>
      </p:sp>
      <p:sp>
        <p:nvSpPr>
          <p:cNvPr id="40" name="Shape 38"/>
          <p:cNvSpPr/>
          <p:nvPr/>
        </p:nvSpPr>
        <p:spPr>
          <a:xfrm>
            <a:off x="302148" y="3080346"/>
            <a:ext cx="13751481" cy="360640"/>
          </a:xfrm>
          <a:prstGeom prst="rect">
            <a:avLst/>
          </a:prstGeom>
          <a:solidFill>
            <a:srgbClr val="FFFFFF">
              <a:alpha val="4000"/>
            </a:srgbClr>
          </a:solidFill>
          <a:ln/>
        </p:spPr>
        <p:txBody>
          <a:bodyPr/>
          <a:lstStyle/>
          <a:p>
            <a:endParaRPr lang="en-US" sz="1100"/>
          </a:p>
        </p:txBody>
      </p:sp>
      <p:sp>
        <p:nvSpPr>
          <p:cNvPr id="41" name="Text 39"/>
          <p:cNvSpPr/>
          <p:nvPr/>
        </p:nvSpPr>
        <p:spPr>
          <a:xfrm>
            <a:off x="548965" y="3161904"/>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Marital_Status</a:t>
            </a:r>
            <a:endParaRPr lang="en-US" sz="1100" dirty="0"/>
          </a:p>
        </p:txBody>
      </p:sp>
      <p:sp>
        <p:nvSpPr>
          <p:cNvPr id="42" name="Text 40"/>
          <p:cNvSpPr/>
          <p:nvPr/>
        </p:nvSpPr>
        <p:spPr>
          <a:xfrm>
            <a:off x="5706752" y="3161904"/>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Marital status of the customer</a:t>
            </a:r>
            <a:endParaRPr lang="en-US" sz="1100" dirty="0"/>
          </a:p>
        </p:txBody>
      </p:sp>
      <p:sp>
        <p:nvSpPr>
          <p:cNvPr id="43" name="Text 41"/>
          <p:cNvSpPr/>
          <p:nvPr/>
        </p:nvSpPr>
        <p:spPr>
          <a:xfrm>
            <a:off x="11452113" y="3161904"/>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object</a:t>
            </a:r>
            <a:endParaRPr lang="en-US" sz="1100" dirty="0"/>
          </a:p>
        </p:txBody>
      </p:sp>
      <p:sp>
        <p:nvSpPr>
          <p:cNvPr id="44" name="Shape 42"/>
          <p:cNvSpPr/>
          <p:nvPr/>
        </p:nvSpPr>
        <p:spPr>
          <a:xfrm>
            <a:off x="425497" y="3440986"/>
            <a:ext cx="13751481" cy="360640"/>
          </a:xfrm>
          <a:prstGeom prst="rect">
            <a:avLst/>
          </a:prstGeom>
          <a:solidFill>
            <a:srgbClr val="000000">
              <a:alpha val="4000"/>
            </a:srgbClr>
          </a:solidFill>
          <a:ln>
            <a:solidFill>
              <a:schemeClr val="accent1"/>
            </a:solidFill>
          </a:ln>
        </p:spPr>
        <p:txBody>
          <a:bodyPr/>
          <a:lstStyle/>
          <a:p>
            <a:endParaRPr lang="en-US" sz="1100"/>
          </a:p>
        </p:txBody>
      </p:sp>
      <p:sp>
        <p:nvSpPr>
          <p:cNvPr id="45" name="Text 43"/>
          <p:cNvSpPr/>
          <p:nvPr/>
        </p:nvSpPr>
        <p:spPr>
          <a:xfrm>
            <a:off x="548965" y="3522544"/>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Income_Category</a:t>
            </a:r>
            <a:endParaRPr lang="en-US" sz="1100" dirty="0"/>
          </a:p>
        </p:txBody>
      </p:sp>
      <p:sp>
        <p:nvSpPr>
          <p:cNvPr id="46" name="Text 44"/>
          <p:cNvSpPr/>
          <p:nvPr/>
        </p:nvSpPr>
        <p:spPr>
          <a:xfrm>
            <a:off x="5706752" y="3522544"/>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Income bracket of the customer</a:t>
            </a:r>
            <a:endParaRPr lang="en-US" sz="1100" dirty="0"/>
          </a:p>
        </p:txBody>
      </p:sp>
      <p:sp>
        <p:nvSpPr>
          <p:cNvPr id="47" name="Text 45"/>
          <p:cNvSpPr/>
          <p:nvPr/>
        </p:nvSpPr>
        <p:spPr>
          <a:xfrm>
            <a:off x="11452113" y="3522544"/>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object</a:t>
            </a:r>
            <a:endParaRPr lang="en-US" sz="1100" dirty="0"/>
          </a:p>
        </p:txBody>
      </p:sp>
      <p:sp>
        <p:nvSpPr>
          <p:cNvPr id="48" name="Shape 46"/>
          <p:cNvSpPr/>
          <p:nvPr/>
        </p:nvSpPr>
        <p:spPr>
          <a:xfrm>
            <a:off x="425497" y="3801626"/>
            <a:ext cx="13751481" cy="360640"/>
          </a:xfrm>
          <a:prstGeom prst="rect">
            <a:avLst/>
          </a:prstGeom>
          <a:solidFill>
            <a:srgbClr val="FFFFFF">
              <a:alpha val="4000"/>
            </a:srgbClr>
          </a:solidFill>
          <a:ln>
            <a:solidFill>
              <a:schemeClr val="accent1"/>
            </a:solidFill>
          </a:ln>
        </p:spPr>
        <p:txBody>
          <a:bodyPr/>
          <a:lstStyle/>
          <a:p>
            <a:endParaRPr lang="en-US" sz="1100"/>
          </a:p>
        </p:txBody>
      </p:sp>
      <p:sp>
        <p:nvSpPr>
          <p:cNvPr id="49" name="Text 47"/>
          <p:cNvSpPr/>
          <p:nvPr/>
        </p:nvSpPr>
        <p:spPr>
          <a:xfrm>
            <a:off x="548965" y="3883184"/>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Card_Category</a:t>
            </a:r>
            <a:endParaRPr lang="en-US" sz="1100" dirty="0"/>
          </a:p>
        </p:txBody>
      </p:sp>
      <p:sp>
        <p:nvSpPr>
          <p:cNvPr id="50" name="Text 48"/>
          <p:cNvSpPr/>
          <p:nvPr/>
        </p:nvSpPr>
        <p:spPr>
          <a:xfrm>
            <a:off x="5706752" y="3883184"/>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Type of credit card held by the customer</a:t>
            </a:r>
            <a:endParaRPr lang="en-US" sz="1100" dirty="0"/>
          </a:p>
        </p:txBody>
      </p:sp>
      <p:sp>
        <p:nvSpPr>
          <p:cNvPr id="51" name="Text 49"/>
          <p:cNvSpPr/>
          <p:nvPr/>
        </p:nvSpPr>
        <p:spPr>
          <a:xfrm>
            <a:off x="11452113" y="3883184"/>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object</a:t>
            </a:r>
            <a:endParaRPr lang="en-US" sz="1100" dirty="0"/>
          </a:p>
        </p:txBody>
      </p:sp>
      <p:sp>
        <p:nvSpPr>
          <p:cNvPr id="52" name="Shape 50"/>
          <p:cNvSpPr/>
          <p:nvPr/>
        </p:nvSpPr>
        <p:spPr>
          <a:xfrm>
            <a:off x="425497" y="4162267"/>
            <a:ext cx="13751481" cy="360640"/>
          </a:xfrm>
          <a:prstGeom prst="rect">
            <a:avLst/>
          </a:prstGeom>
          <a:solidFill>
            <a:srgbClr val="000000">
              <a:alpha val="4000"/>
            </a:srgbClr>
          </a:solidFill>
          <a:ln>
            <a:solidFill>
              <a:schemeClr val="accent1"/>
            </a:solidFill>
          </a:ln>
        </p:spPr>
        <p:txBody>
          <a:bodyPr/>
          <a:lstStyle/>
          <a:p>
            <a:endParaRPr lang="en-US" sz="1100"/>
          </a:p>
        </p:txBody>
      </p:sp>
      <p:sp>
        <p:nvSpPr>
          <p:cNvPr id="53" name="Text 51"/>
          <p:cNvSpPr/>
          <p:nvPr/>
        </p:nvSpPr>
        <p:spPr>
          <a:xfrm>
            <a:off x="548965" y="4243825"/>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Months_on_book</a:t>
            </a:r>
            <a:endParaRPr lang="en-US" sz="1100" dirty="0"/>
          </a:p>
        </p:txBody>
      </p:sp>
      <p:sp>
        <p:nvSpPr>
          <p:cNvPr id="54" name="Text 52"/>
          <p:cNvSpPr/>
          <p:nvPr/>
        </p:nvSpPr>
        <p:spPr>
          <a:xfrm>
            <a:off x="5706752" y="4243825"/>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Number of months the customer has been with the bank</a:t>
            </a:r>
            <a:endParaRPr lang="en-US" sz="1100" dirty="0"/>
          </a:p>
        </p:txBody>
      </p:sp>
      <p:sp>
        <p:nvSpPr>
          <p:cNvPr id="55" name="Text 53"/>
          <p:cNvSpPr/>
          <p:nvPr/>
        </p:nvSpPr>
        <p:spPr>
          <a:xfrm>
            <a:off x="11452113" y="4243825"/>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int64</a:t>
            </a:r>
            <a:endParaRPr lang="en-US" sz="1100" dirty="0"/>
          </a:p>
        </p:txBody>
      </p:sp>
      <p:sp>
        <p:nvSpPr>
          <p:cNvPr id="56" name="Shape 54"/>
          <p:cNvSpPr/>
          <p:nvPr/>
        </p:nvSpPr>
        <p:spPr>
          <a:xfrm>
            <a:off x="425497" y="4522907"/>
            <a:ext cx="13751481" cy="360640"/>
          </a:xfrm>
          <a:prstGeom prst="rect">
            <a:avLst/>
          </a:prstGeom>
          <a:solidFill>
            <a:srgbClr val="FFFFFF">
              <a:alpha val="4000"/>
            </a:srgbClr>
          </a:solidFill>
          <a:ln>
            <a:solidFill>
              <a:schemeClr val="accent1"/>
            </a:solidFill>
          </a:ln>
        </p:spPr>
        <p:txBody>
          <a:bodyPr/>
          <a:lstStyle/>
          <a:p>
            <a:endParaRPr lang="en-US" sz="1100"/>
          </a:p>
        </p:txBody>
      </p:sp>
      <p:sp>
        <p:nvSpPr>
          <p:cNvPr id="57" name="Text 55"/>
          <p:cNvSpPr/>
          <p:nvPr/>
        </p:nvSpPr>
        <p:spPr>
          <a:xfrm>
            <a:off x="548965" y="4604465"/>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Total_Relationship_Count</a:t>
            </a:r>
            <a:endParaRPr lang="en-US" sz="1100" dirty="0"/>
          </a:p>
        </p:txBody>
      </p:sp>
      <p:sp>
        <p:nvSpPr>
          <p:cNvPr id="58" name="Text 56"/>
          <p:cNvSpPr/>
          <p:nvPr/>
        </p:nvSpPr>
        <p:spPr>
          <a:xfrm>
            <a:off x="5706752" y="4604465"/>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Number of products the customer has with the bank</a:t>
            </a:r>
            <a:endParaRPr lang="en-US" sz="1100" dirty="0"/>
          </a:p>
        </p:txBody>
      </p:sp>
      <p:sp>
        <p:nvSpPr>
          <p:cNvPr id="59" name="Text 57"/>
          <p:cNvSpPr/>
          <p:nvPr/>
        </p:nvSpPr>
        <p:spPr>
          <a:xfrm>
            <a:off x="11452113" y="4604465"/>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int64</a:t>
            </a:r>
            <a:endParaRPr lang="en-US" sz="1100" dirty="0"/>
          </a:p>
        </p:txBody>
      </p:sp>
      <p:sp>
        <p:nvSpPr>
          <p:cNvPr id="60" name="Shape 58"/>
          <p:cNvSpPr/>
          <p:nvPr/>
        </p:nvSpPr>
        <p:spPr>
          <a:xfrm>
            <a:off x="425497" y="4883547"/>
            <a:ext cx="13751481" cy="360640"/>
          </a:xfrm>
          <a:prstGeom prst="rect">
            <a:avLst/>
          </a:prstGeom>
          <a:solidFill>
            <a:srgbClr val="000000">
              <a:alpha val="4000"/>
            </a:srgbClr>
          </a:solidFill>
          <a:ln>
            <a:solidFill>
              <a:schemeClr val="accent1"/>
            </a:solidFill>
          </a:ln>
        </p:spPr>
        <p:txBody>
          <a:bodyPr/>
          <a:lstStyle/>
          <a:p>
            <a:endParaRPr lang="en-US" sz="1100"/>
          </a:p>
        </p:txBody>
      </p:sp>
      <p:sp>
        <p:nvSpPr>
          <p:cNvPr id="61" name="Text 59"/>
          <p:cNvSpPr/>
          <p:nvPr/>
        </p:nvSpPr>
        <p:spPr>
          <a:xfrm>
            <a:off x="548965" y="4965105"/>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Months_Inactive_12_mon</a:t>
            </a:r>
            <a:endParaRPr lang="en-US" sz="1100" dirty="0"/>
          </a:p>
        </p:txBody>
      </p:sp>
      <p:sp>
        <p:nvSpPr>
          <p:cNvPr id="62" name="Text 60"/>
          <p:cNvSpPr/>
          <p:nvPr/>
        </p:nvSpPr>
        <p:spPr>
          <a:xfrm>
            <a:off x="5706752" y="4965105"/>
            <a:ext cx="5491043" cy="144989"/>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Number of months the customer was inactive in the past 12 months</a:t>
            </a:r>
            <a:endParaRPr lang="en-US" sz="1100" dirty="0"/>
          </a:p>
        </p:txBody>
      </p:sp>
      <p:sp>
        <p:nvSpPr>
          <p:cNvPr id="63" name="Text 61"/>
          <p:cNvSpPr/>
          <p:nvPr/>
        </p:nvSpPr>
        <p:spPr>
          <a:xfrm>
            <a:off x="12580759" y="4976095"/>
            <a:ext cx="2601516"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int64</a:t>
            </a:r>
            <a:endParaRPr lang="en-US" sz="1100" dirty="0"/>
          </a:p>
        </p:txBody>
      </p:sp>
      <p:sp>
        <p:nvSpPr>
          <p:cNvPr id="64" name="Shape 62"/>
          <p:cNvSpPr/>
          <p:nvPr/>
        </p:nvSpPr>
        <p:spPr>
          <a:xfrm>
            <a:off x="425497" y="5244188"/>
            <a:ext cx="13751481" cy="360640"/>
          </a:xfrm>
          <a:prstGeom prst="rect">
            <a:avLst/>
          </a:prstGeom>
          <a:solidFill>
            <a:srgbClr val="FFFFFF">
              <a:alpha val="4000"/>
            </a:srgbClr>
          </a:solidFill>
          <a:ln>
            <a:solidFill>
              <a:schemeClr val="accent1"/>
            </a:solidFill>
          </a:ln>
        </p:spPr>
        <p:txBody>
          <a:bodyPr/>
          <a:lstStyle/>
          <a:p>
            <a:endParaRPr lang="en-US" sz="1100"/>
          </a:p>
        </p:txBody>
      </p:sp>
      <p:sp>
        <p:nvSpPr>
          <p:cNvPr id="65" name="Text 63"/>
          <p:cNvSpPr/>
          <p:nvPr/>
        </p:nvSpPr>
        <p:spPr>
          <a:xfrm>
            <a:off x="548965" y="5325746"/>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Contacts_Count_12_mon</a:t>
            </a:r>
            <a:endParaRPr lang="en-US" sz="1100" dirty="0"/>
          </a:p>
        </p:txBody>
      </p:sp>
      <p:sp>
        <p:nvSpPr>
          <p:cNvPr id="66" name="Text 64"/>
          <p:cNvSpPr/>
          <p:nvPr/>
        </p:nvSpPr>
        <p:spPr>
          <a:xfrm>
            <a:off x="5706752" y="5325746"/>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Number of contacts the customer had with the bank in the past 12 months</a:t>
            </a:r>
            <a:endParaRPr lang="en-US" sz="1100" dirty="0"/>
          </a:p>
        </p:txBody>
      </p:sp>
      <p:sp>
        <p:nvSpPr>
          <p:cNvPr id="67" name="Text 65"/>
          <p:cNvSpPr/>
          <p:nvPr/>
        </p:nvSpPr>
        <p:spPr>
          <a:xfrm>
            <a:off x="12580759" y="5314639"/>
            <a:ext cx="2601516"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int64</a:t>
            </a:r>
            <a:endParaRPr lang="en-US" sz="1100" dirty="0"/>
          </a:p>
        </p:txBody>
      </p:sp>
      <p:sp>
        <p:nvSpPr>
          <p:cNvPr id="68" name="Shape 66"/>
          <p:cNvSpPr/>
          <p:nvPr/>
        </p:nvSpPr>
        <p:spPr>
          <a:xfrm>
            <a:off x="425497" y="5604828"/>
            <a:ext cx="13751481" cy="360640"/>
          </a:xfrm>
          <a:prstGeom prst="rect">
            <a:avLst/>
          </a:prstGeom>
          <a:solidFill>
            <a:srgbClr val="000000">
              <a:alpha val="4000"/>
            </a:srgbClr>
          </a:solidFill>
          <a:ln>
            <a:solidFill>
              <a:schemeClr val="accent1"/>
            </a:solidFill>
          </a:ln>
        </p:spPr>
        <p:txBody>
          <a:bodyPr/>
          <a:lstStyle/>
          <a:p>
            <a:endParaRPr lang="en-US" sz="1100"/>
          </a:p>
        </p:txBody>
      </p:sp>
      <p:sp>
        <p:nvSpPr>
          <p:cNvPr id="69" name="Text 67"/>
          <p:cNvSpPr/>
          <p:nvPr/>
        </p:nvSpPr>
        <p:spPr>
          <a:xfrm>
            <a:off x="548965" y="5686386"/>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Credit_Limit</a:t>
            </a:r>
            <a:endParaRPr lang="en-US" sz="1100" dirty="0"/>
          </a:p>
        </p:txBody>
      </p:sp>
      <p:sp>
        <p:nvSpPr>
          <p:cNvPr id="70" name="Text 68"/>
          <p:cNvSpPr/>
          <p:nvPr/>
        </p:nvSpPr>
        <p:spPr>
          <a:xfrm>
            <a:off x="5706752" y="5686386"/>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Credit limit on the customer's credit card</a:t>
            </a:r>
            <a:endParaRPr lang="en-US" sz="1100" dirty="0"/>
          </a:p>
        </p:txBody>
      </p:sp>
      <p:sp>
        <p:nvSpPr>
          <p:cNvPr id="71" name="Text 69"/>
          <p:cNvSpPr/>
          <p:nvPr/>
        </p:nvSpPr>
        <p:spPr>
          <a:xfrm>
            <a:off x="11452113" y="5686386"/>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float64</a:t>
            </a:r>
            <a:endParaRPr lang="en-US" sz="1100" dirty="0"/>
          </a:p>
        </p:txBody>
      </p:sp>
      <p:sp>
        <p:nvSpPr>
          <p:cNvPr id="72" name="Shape 70"/>
          <p:cNvSpPr/>
          <p:nvPr/>
        </p:nvSpPr>
        <p:spPr>
          <a:xfrm>
            <a:off x="425497" y="5965468"/>
            <a:ext cx="13751481" cy="360640"/>
          </a:xfrm>
          <a:prstGeom prst="rect">
            <a:avLst/>
          </a:prstGeom>
          <a:solidFill>
            <a:srgbClr val="FFFFFF">
              <a:alpha val="4000"/>
            </a:srgbClr>
          </a:solidFill>
          <a:ln>
            <a:solidFill>
              <a:schemeClr val="accent1"/>
            </a:solidFill>
          </a:ln>
        </p:spPr>
        <p:txBody>
          <a:bodyPr/>
          <a:lstStyle/>
          <a:p>
            <a:endParaRPr lang="en-US" sz="1100"/>
          </a:p>
        </p:txBody>
      </p:sp>
      <p:sp>
        <p:nvSpPr>
          <p:cNvPr id="73" name="Text 71"/>
          <p:cNvSpPr/>
          <p:nvPr/>
        </p:nvSpPr>
        <p:spPr>
          <a:xfrm>
            <a:off x="548965" y="6047026"/>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Total_Revolving_Bal</a:t>
            </a:r>
            <a:endParaRPr lang="en-US" sz="1100" dirty="0"/>
          </a:p>
        </p:txBody>
      </p:sp>
      <p:sp>
        <p:nvSpPr>
          <p:cNvPr id="74" name="Text 72"/>
          <p:cNvSpPr/>
          <p:nvPr/>
        </p:nvSpPr>
        <p:spPr>
          <a:xfrm>
            <a:off x="5706752" y="6047026"/>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Total revolving balance on the customer's credit card</a:t>
            </a:r>
            <a:endParaRPr lang="en-US" sz="1100" dirty="0"/>
          </a:p>
        </p:txBody>
      </p:sp>
      <p:sp>
        <p:nvSpPr>
          <p:cNvPr id="75" name="Text 73"/>
          <p:cNvSpPr/>
          <p:nvPr/>
        </p:nvSpPr>
        <p:spPr>
          <a:xfrm>
            <a:off x="11452113" y="6047026"/>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float64</a:t>
            </a:r>
            <a:endParaRPr lang="en-US" sz="1100" dirty="0"/>
          </a:p>
        </p:txBody>
      </p:sp>
      <p:sp>
        <p:nvSpPr>
          <p:cNvPr id="77" name="Text 75"/>
          <p:cNvSpPr/>
          <p:nvPr/>
        </p:nvSpPr>
        <p:spPr>
          <a:xfrm>
            <a:off x="548965" y="6407667"/>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Avg_Open_To_Buy</a:t>
            </a:r>
            <a:endParaRPr lang="en-US" sz="1100" dirty="0"/>
          </a:p>
        </p:txBody>
      </p:sp>
      <p:sp>
        <p:nvSpPr>
          <p:cNvPr id="78" name="Text 76"/>
          <p:cNvSpPr/>
          <p:nvPr/>
        </p:nvSpPr>
        <p:spPr>
          <a:xfrm>
            <a:off x="5706752" y="6407667"/>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Average amount of credit available to the customer</a:t>
            </a:r>
            <a:endParaRPr lang="en-US" sz="1100" dirty="0"/>
          </a:p>
        </p:txBody>
      </p:sp>
      <p:sp>
        <p:nvSpPr>
          <p:cNvPr id="79" name="Text 77"/>
          <p:cNvSpPr/>
          <p:nvPr/>
        </p:nvSpPr>
        <p:spPr>
          <a:xfrm>
            <a:off x="11452113" y="6407667"/>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float64</a:t>
            </a:r>
            <a:endParaRPr lang="en-US" sz="1100" dirty="0"/>
          </a:p>
        </p:txBody>
      </p:sp>
      <p:sp>
        <p:nvSpPr>
          <p:cNvPr id="80" name="Shape 78"/>
          <p:cNvSpPr/>
          <p:nvPr/>
        </p:nvSpPr>
        <p:spPr>
          <a:xfrm>
            <a:off x="398633" y="6619702"/>
            <a:ext cx="13778346" cy="427687"/>
          </a:xfrm>
          <a:prstGeom prst="rect">
            <a:avLst/>
          </a:prstGeom>
          <a:solidFill>
            <a:srgbClr val="FFFFFF">
              <a:alpha val="4000"/>
            </a:srgbClr>
          </a:solidFill>
          <a:ln>
            <a:solidFill>
              <a:schemeClr val="accent1"/>
            </a:solidFill>
          </a:ln>
        </p:spPr>
        <p:txBody>
          <a:bodyPr/>
          <a:lstStyle/>
          <a:p>
            <a:endParaRPr lang="en-US" sz="1100"/>
          </a:p>
        </p:txBody>
      </p:sp>
      <p:sp>
        <p:nvSpPr>
          <p:cNvPr id="81" name="Text 79"/>
          <p:cNvSpPr/>
          <p:nvPr/>
        </p:nvSpPr>
        <p:spPr>
          <a:xfrm>
            <a:off x="548965" y="6768307"/>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Total_Amt_Chng_Q4_Q1</a:t>
            </a:r>
            <a:endParaRPr lang="en-US" sz="1100" dirty="0"/>
          </a:p>
        </p:txBody>
      </p:sp>
      <p:sp>
        <p:nvSpPr>
          <p:cNvPr id="82" name="Text 80"/>
          <p:cNvSpPr/>
          <p:nvPr/>
        </p:nvSpPr>
        <p:spPr>
          <a:xfrm>
            <a:off x="5706752" y="6768307"/>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Change in total transaction amount from Q1 to Q4</a:t>
            </a:r>
            <a:endParaRPr lang="en-US" sz="1100" dirty="0"/>
          </a:p>
        </p:txBody>
      </p:sp>
      <p:sp>
        <p:nvSpPr>
          <p:cNvPr id="83" name="Text 81"/>
          <p:cNvSpPr/>
          <p:nvPr/>
        </p:nvSpPr>
        <p:spPr>
          <a:xfrm>
            <a:off x="11452113" y="6768307"/>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float64</a:t>
            </a:r>
            <a:endParaRPr lang="en-US" sz="1100" dirty="0"/>
          </a:p>
        </p:txBody>
      </p:sp>
      <p:sp>
        <p:nvSpPr>
          <p:cNvPr id="84" name="Shape 82"/>
          <p:cNvSpPr/>
          <p:nvPr/>
        </p:nvSpPr>
        <p:spPr>
          <a:xfrm>
            <a:off x="425497" y="7047389"/>
            <a:ext cx="13751481" cy="360640"/>
          </a:xfrm>
          <a:prstGeom prst="rect">
            <a:avLst/>
          </a:prstGeom>
          <a:solidFill>
            <a:srgbClr val="000000">
              <a:alpha val="4000"/>
            </a:srgbClr>
          </a:solidFill>
          <a:ln>
            <a:solidFill>
              <a:schemeClr val="accent1"/>
            </a:solidFill>
          </a:ln>
        </p:spPr>
        <p:txBody>
          <a:bodyPr/>
          <a:lstStyle/>
          <a:p>
            <a:endParaRPr lang="en-US" sz="1100"/>
          </a:p>
        </p:txBody>
      </p:sp>
      <p:sp>
        <p:nvSpPr>
          <p:cNvPr id="85" name="Text 83"/>
          <p:cNvSpPr/>
          <p:nvPr/>
        </p:nvSpPr>
        <p:spPr>
          <a:xfrm>
            <a:off x="548965" y="7128947"/>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Total_Trans_Ct</a:t>
            </a:r>
            <a:endParaRPr lang="en-US" sz="1100" dirty="0"/>
          </a:p>
        </p:txBody>
      </p:sp>
      <p:sp>
        <p:nvSpPr>
          <p:cNvPr id="86" name="Text 84"/>
          <p:cNvSpPr/>
          <p:nvPr/>
        </p:nvSpPr>
        <p:spPr>
          <a:xfrm>
            <a:off x="5706752" y="7128947"/>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Total number of transactions for the customer</a:t>
            </a:r>
            <a:endParaRPr lang="en-US" sz="1100" dirty="0"/>
          </a:p>
        </p:txBody>
      </p:sp>
      <p:sp>
        <p:nvSpPr>
          <p:cNvPr id="87" name="Text 85"/>
          <p:cNvSpPr/>
          <p:nvPr/>
        </p:nvSpPr>
        <p:spPr>
          <a:xfrm>
            <a:off x="11452113" y="7128947"/>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int64</a:t>
            </a:r>
            <a:endParaRPr lang="en-US" sz="1100" dirty="0"/>
          </a:p>
        </p:txBody>
      </p:sp>
      <p:sp>
        <p:nvSpPr>
          <p:cNvPr id="88" name="Shape 86"/>
          <p:cNvSpPr/>
          <p:nvPr/>
        </p:nvSpPr>
        <p:spPr>
          <a:xfrm>
            <a:off x="425497" y="7408030"/>
            <a:ext cx="13751481" cy="360640"/>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a:lstStyle/>
          <a:p>
            <a:endParaRPr lang="en-US" sz="1100"/>
          </a:p>
        </p:txBody>
      </p:sp>
      <p:sp>
        <p:nvSpPr>
          <p:cNvPr id="89" name="Text 87"/>
          <p:cNvSpPr/>
          <p:nvPr/>
        </p:nvSpPr>
        <p:spPr>
          <a:xfrm>
            <a:off x="548965" y="7489587"/>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Total_Ct_Chng_Q4_Q1</a:t>
            </a:r>
            <a:endParaRPr lang="en-US" sz="1100" dirty="0"/>
          </a:p>
        </p:txBody>
      </p:sp>
      <p:sp>
        <p:nvSpPr>
          <p:cNvPr id="90" name="Text 88"/>
          <p:cNvSpPr/>
          <p:nvPr/>
        </p:nvSpPr>
        <p:spPr>
          <a:xfrm>
            <a:off x="5706752" y="7489587"/>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Change in total number of transactions from Q1 to Q4</a:t>
            </a:r>
            <a:endParaRPr lang="en-US" sz="1100" dirty="0"/>
          </a:p>
        </p:txBody>
      </p:sp>
      <p:sp>
        <p:nvSpPr>
          <p:cNvPr id="91" name="Text 89"/>
          <p:cNvSpPr/>
          <p:nvPr/>
        </p:nvSpPr>
        <p:spPr>
          <a:xfrm>
            <a:off x="11452113" y="7489587"/>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float64</a:t>
            </a:r>
            <a:endParaRPr lang="en-US" sz="1100" dirty="0"/>
          </a:p>
        </p:txBody>
      </p:sp>
      <p:sp>
        <p:nvSpPr>
          <p:cNvPr id="92" name="Shape 90"/>
          <p:cNvSpPr/>
          <p:nvPr/>
        </p:nvSpPr>
        <p:spPr>
          <a:xfrm>
            <a:off x="425497" y="7768670"/>
            <a:ext cx="13751481" cy="360640"/>
          </a:xfrm>
          <a:prstGeom prst="rect">
            <a:avLst/>
          </a:prstGeom>
          <a:solidFill>
            <a:srgbClr val="000000">
              <a:alpha val="4000"/>
            </a:srgbClr>
          </a:solidFill>
          <a:ln/>
        </p:spPr>
        <p:txBody>
          <a:bodyPr/>
          <a:lstStyle/>
          <a:p>
            <a:endParaRPr lang="en-US" sz="1100"/>
          </a:p>
        </p:txBody>
      </p:sp>
      <p:sp>
        <p:nvSpPr>
          <p:cNvPr id="93" name="Text 91"/>
          <p:cNvSpPr/>
          <p:nvPr/>
        </p:nvSpPr>
        <p:spPr>
          <a:xfrm>
            <a:off x="548965" y="7850228"/>
            <a:ext cx="4903470"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Avg_Utilization_Ratio</a:t>
            </a:r>
            <a:endParaRPr lang="en-US" sz="1100" dirty="0"/>
          </a:p>
        </p:txBody>
      </p:sp>
      <p:sp>
        <p:nvSpPr>
          <p:cNvPr id="94" name="Text 92"/>
          <p:cNvSpPr/>
          <p:nvPr/>
        </p:nvSpPr>
        <p:spPr>
          <a:xfrm>
            <a:off x="5706752" y="7850228"/>
            <a:ext cx="5491043" cy="197525"/>
          </a:xfrm>
          <a:prstGeom prst="rect">
            <a:avLst/>
          </a:prstGeom>
          <a:noFill/>
          <a:ln/>
        </p:spPr>
        <p:txBody>
          <a:bodyPr wrap="none" lIns="0" tIns="0" rIns="0" bIns="0" rtlCol="0" anchor="t"/>
          <a:lstStyle/>
          <a:p>
            <a:pPr marL="0" indent="0">
              <a:lnSpc>
                <a:spcPts val="1550"/>
              </a:lnSpc>
              <a:buNone/>
            </a:pPr>
            <a:r>
              <a:rPr lang="en-US" sz="1100" dirty="0">
                <a:solidFill>
                  <a:srgbClr val="E2E6E9"/>
                </a:solidFill>
                <a:latin typeface="Merriweather" pitchFamily="34" charset="0"/>
                <a:ea typeface="Merriweather" pitchFamily="34" charset="-122"/>
                <a:cs typeface="Merriweather" pitchFamily="34" charset="-120"/>
              </a:rPr>
              <a:t>Average utilization ratio of the customer's credit card</a:t>
            </a:r>
            <a:endParaRPr lang="en-US" sz="1100" dirty="0"/>
          </a:p>
        </p:txBody>
      </p:sp>
      <p:sp>
        <p:nvSpPr>
          <p:cNvPr id="95" name="Text 93"/>
          <p:cNvSpPr/>
          <p:nvPr/>
        </p:nvSpPr>
        <p:spPr>
          <a:xfrm>
            <a:off x="11452113" y="7850228"/>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float64</a:t>
            </a:r>
            <a:endParaRPr lang="en-US" sz="1100" dirty="0"/>
          </a:p>
        </p:txBody>
      </p:sp>
      <p:sp>
        <p:nvSpPr>
          <p:cNvPr id="97" name="Shape 26"/>
          <p:cNvSpPr/>
          <p:nvPr/>
        </p:nvSpPr>
        <p:spPr>
          <a:xfrm>
            <a:off x="302148" y="1845423"/>
            <a:ext cx="13751481" cy="360640"/>
          </a:xfrm>
          <a:prstGeom prst="rect">
            <a:avLst/>
          </a:prstGeom>
          <a:solidFill>
            <a:srgbClr val="000000">
              <a:alpha val="4000"/>
            </a:srgbClr>
          </a:solidFill>
          <a:ln/>
        </p:spPr>
        <p:txBody>
          <a:bodyPr/>
          <a:lstStyle/>
          <a:p>
            <a:endParaRPr lang="en-US" sz="1100"/>
          </a:p>
        </p:txBody>
      </p:sp>
      <p:sp>
        <p:nvSpPr>
          <p:cNvPr id="98" name="Text 29"/>
          <p:cNvSpPr/>
          <p:nvPr/>
        </p:nvSpPr>
        <p:spPr>
          <a:xfrm>
            <a:off x="11452113" y="2132438"/>
            <a:ext cx="2601516" cy="197525"/>
          </a:xfrm>
          <a:prstGeom prst="rect">
            <a:avLst/>
          </a:prstGeom>
          <a:noFill/>
          <a:ln/>
        </p:spPr>
        <p:txBody>
          <a:bodyPr wrap="none" lIns="0" tIns="0" rIns="0" bIns="0" rtlCol="0" anchor="t"/>
          <a:lstStyle/>
          <a:p>
            <a:pPr marL="0" indent="0" algn="ctr">
              <a:lnSpc>
                <a:spcPts val="1550"/>
              </a:lnSpc>
              <a:buNone/>
            </a:pPr>
            <a:r>
              <a:rPr lang="en-US" sz="1100" dirty="0">
                <a:solidFill>
                  <a:srgbClr val="E2E6E9"/>
                </a:solidFill>
                <a:latin typeface="Merriweather" pitchFamily="34" charset="0"/>
                <a:ea typeface="Merriweather" pitchFamily="34" charset="-122"/>
                <a:cs typeface="Merriweather" pitchFamily="34" charset="-120"/>
              </a:rPr>
              <a:t>object</a:t>
            </a:r>
            <a:endParaRPr lang="en-US" sz="1100" dirty="0"/>
          </a:p>
        </p:txBody>
      </p:sp>
      <p:pic>
        <p:nvPicPr>
          <p:cNvPr id="2" name="Picture 1">
            <a:extLst>
              <a:ext uri="{FF2B5EF4-FFF2-40B4-BE49-F238E27FC236}">
                <a16:creationId xmlns:a16="http://schemas.microsoft.com/office/drawing/2014/main" id="{A48CBC1C-985B-D0ED-7167-4DBE4AED32E2}"/>
              </a:ext>
            </a:extLst>
          </p:cNvPr>
          <p:cNvPicPr>
            <a:picLocks noChangeAspect="1"/>
          </p:cNvPicPr>
          <p:nvPr/>
        </p:nvPicPr>
        <p:blipFill>
          <a:blip r:embed="rId3"/>
          <a:stretch>
            <a:fillRect/>
          </a:stretch>
        </p:blipFill>
        <p:spPr>
          <a:xfrm>
            <a:off x="12979400" y="7762518"/>
            <a:ext cx="1651000" cy="4693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2571</Words>
  <Application>Microsoft Office PowerPoint</Application>
  <PresentationFormat>Custom</PresentationFormat>
  <Paragraphs>486</Paragraphs>
  <Slides>48</Slides>
  <Notes>44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Consolas</vt:lpstr>
      <vt:lpstr>Barlow</vt:lpstr>
      <vt:lpstr>Montserrat Bold</vt:lpstr>
      <vt:lpstr>Arial</vt:lpstr>
      <vt:lpstr>Source Sans Pro</vt:lpstr>
      <vt:lpstr>Spline Sans Bold</vt:lpstr>
      <vt:lpstr>Calibri</vt:lpstr>
      <vt:lpstr>Calibri Light</vt:lpstr>
      <vt:lpstr>Merriweather</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Zeyad Ahmed</cp:lastModifiedBy>
  <cp:revision>49</cp:revision>
  <dcterms:created xsi:type="dcterms:W3CDTF">2024-10-22T16:37:40Z</dcterms:created>
  <dcterms:modified xsi:type="dcterms:W3CDTF">2024-10-23T13:51:58Z</dcterms:modified>
</cp:coreProperties>
</file>